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7" r:id="rId4"/>
    <p:sldId id="274" r:id="rId5"/>
    <p:sldId id="259" r:id="rId6"/>
    <p:sldId id="262" r:id="rId7"/>
    <p:sldId id="260" r:id="rId8"/>
    <p:sldId id="268" r:id="rId9"/>
    <p:sldId id="272" r:id="rId10"/>
    <p:sldId id="271" r:id="rId11"/>
    <p:sldId id="261" r:id="rId12"/>
    <p:sldId id="266" r:id="rId13"/>
    <p:sldId id="269" r:id="rId14"/>
    <p:sldId id="273" r:id="rId15"/>
    <p:sldId id="263" r:id="rId16"/>
    <p:sldId id="267" r:id="rId17"/>
    <p:sldId id="264" r:id="rId18"/>
    <p:sldId id="275" r:id="rId19"/>
    <p:sldId id="276" r:id="rId20"/>
    <p:sldId id="270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81"/>
    <a:srgbClr val="9FA8DA"/>
    <a:srgbClr val="3F5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81A3-D763-4DE4-9C8F-D80265734980}" type="datetimeFigureOut">
              <a:rPr lang="fr-FR" smtClean="0"/>
              <a:t>13/06/2026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FF441-F096-4C7B-ABC8-C133578C84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0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D937B-152A-33B6-9EC9-DC2BFB72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2C3CA0-A771-E63E-26FF-1A8D767E3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BAF01C-CB80-8EBE-AB03-9F3FE71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62F18-3773-9593-C045-FB8894C7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6DA7BD-3293-6C3D-BF3E-8EC8B383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31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05C5F-22B4-6BEF-CAB2-943C4F7E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A2A365-F61E-6FCE-E84B-980FB2CFF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695B64-6CA2-ACF7-65F8-8B8874BE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78F22-D2F8-262B-106F-BF15AD04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1D3856-E9C4-4EDF-D840-6636E47E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82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B8795C-B241-5126-5416-B1B8847E1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9C131D-373E-EE3D-5186-847F12431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5DD5A7-16D2-7A51-685E-02102FFE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F270C-4B72-AE82-8140-260F1F53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1E9A4F-8848-5F67-2D02-5BDE6DE8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6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7D521-961D-9D96-8822-37EC418A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8F1745-05DA-56B8-7B30-C5DBDDED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C4E325-168E-5D26-5181-17865067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>
                <a:solidFill>
                  <a:schemeClr val="bg1"/>
                </a:solidFill>
              </a:rPr>
              <a:t>Xavier Louis — N°candidat : 2245162380 — Agrégation Interne SII 2026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13A5D2-D149-8481-F56A-AE839691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6A90F6B-AE5D-4ECE-B7ED-C3A66FC4A9E5}" type="slidenum">
              <a:rPr lang="fr-FR" smtClean="0"/>
              <a:pPr algn="ctr"/>
              <a:t>‹N°›</a:t>
            </a:fld>
            <a:endParaRPr lang="fr-F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6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A527A-3E08-DFCE-FF8F-F5DCC791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87AF2D-35C0-00E6-D1F9-2429AA56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A885C-C3C6-EC66-5829-AD5C4784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F8E36-16E1-9DA2-F76B-B4222317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C6342A-6B2C-199A-478E-6C1E282B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74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C467A-4E31-7DB9-D562-273FCD5B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78E481-7A1B-D362-F750-5C6A4A22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31223-01BA-54B8-F53A-88472F13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454C4-6F46-C70F-82F8-A096AB38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C0CAD7-E6D5-45BF-9E3B-35C9E415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23799-3069-20E6-63BE-61D9E0E5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F85AD-CA17-179C-D1CF-5F495EAF3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28246F-06F5-F220-20B9-CA3F66CD5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95D456-3725-EA21-0F7F-F7CDFE8F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429570-D4A5-5092-8DED-8310A106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B169FD-A98F-E712-2864-304FD5D6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01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6BCC3-E536-F472-98C6-4CEA592E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B23BC6-BA6A-CF43-7263-49FCC6BB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3FB654-C85C-544C-9A3E-5CC8EF8C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A2ED3E-1D84-10F8-42B0-DA28B39A3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FC82CF-C1A5-8562-C5F4-CCDD47F6D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1978C4-FFD5-AA4E-FADC-328C7017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D6D99E-B016-C791-78D3-7AFD949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97AFFB-F16B-641D-833D-E7AA326C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37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CAFF7-67B0-9A55-4546-C19370FC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506C95-6BAD-E229-D8B0-63638E62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8F4E8-ECD4-6427-196B-DF32E79C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458BF5-1326-16B7-B130-79A11666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7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AABEF7-308C-3EAE-624C-1C858124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FC4463-B13C-35C3-CFB2-D2253D75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8264F3-8D36-6315-396D-AEE8692E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7EB83-C228-3C3E-7E0E-BC218895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9D01C-18C8-D00D-B2B8-F5BBFA0E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00A9CE-D16D-449B-A6CF-7A3E0DD84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E61C0-676B-5C38-D358-12D10AD6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FF5824-5466-1F17-B9B8-625BC10D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529501-B05D-0F6A-F637-2573EA9C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76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CD341-DB49-F174-816E-6DB5AB25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4BCB56-7EDE-FFFE-D2FA-41E1A0FEC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4232F0-072B-8E91-89AD-1EC9E59BB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98CA58-4309-B855-943A-E99925ED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03/04/2026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21EB1E-3D96-5B45-C763-CB50176E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Xavier Louis — N°candidat : 2245162380 — Agrégation Interne SII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1DA8BA-EC2A-91D0-FFAF-6D322C59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4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9DAEB5-AD16-BFA9-3859-8739592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  <a:prstGeom prst="rect">
            <a:avLst/>
          </a:prstGeom>
          <a:solidFill>
            <a:srgbClr val="3F51B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CC627C-4B1D-164A-C192-4B696D1F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9430"/>
            <a:ext cx="10515600" cy="477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2A91F-3B57-ED00-E6BA-098E97D3C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rgbClr val="9FA8DA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03/04/2026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804F5-A729-263C-ABF0-012982698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9FA8DA"/>
          </a:solidFill>
        </p:spPr>
        <p:txBody>
          <a:bodyPr vert="horz" lIns="91440" tIns="45720" rIns="91440" bIns="45720" rtlCol="0" anchor="ctr"/>
          <a:lstStyle>
            <a:lvl1pPr algn="ctr">
              <a:defRPr lang="fr-FR" sz="1200" dirty="0">
                <a:solidFill>
                  <a:schemeClr val="bg1"/>
                </a:solidFill>
              </a:defRPr>
            </a:lvl1pPr>
          </a:lstStyle>
          <a:p>
            <a:r>
              <a:rPr lang="fr-FR" sz="1200">
                <a:solidFill>
                  <a:schemeClr val="bg1"/>
                </a:solidFill>
              </a:rPr>
              <a:t>Xavier Louis — N°candidat : 2245162380 — Agrégation Interne SII 2026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8130E-B62A-D003-EF85-02978B047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9FA8DA"/>
          </a:solidFill>
        </p:spPr>
        <p:txBody>
          <a:bodyPr vert="horz" lIns="91440" tIns="45720" rIns="91440" bIns="45720" rtlCol="0" anchor="ctr"/>
          <a:lstStyle>
            <a:lvl1pPr algn="r">
              <a:defRPr lang="fr-FR" sz="1200" smtClean="0">
                <a:solidFill>
                  <a:schemeClr val="bg1"/>
                </a:solidFill>
              </a:defRPr>
            </a:lvl1pPr>
          </a:lstStyle>
          <a:p>
            <a:pPr algn="ctr"/>
            <a:fld id="{E6A90F6B-AE5D-4ECE-B7ED-C3A66FC4A9E5}" type="slidenum">
              <a:rPr lang="fr-FR" smtClean="0"/>
              <a:pPr algn="ctr"/>
              <a:t>‹N°›</a:t>
            </a:fld>
            <a:endParaRPr lang="fr-F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1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e.ac-toulouse.fr/sii/sites/default/files/specialite_si/ressources_pedagogiques_reforme_2019/niveau_premiere_reforme_2019/progression1_premiere/progression_edssi-premierev2.pdf" TargetMode="External"/><Relationship Id="rId2" Type="http://schemas.openxmlformats.org/officeDocument/2006/relationships/hyperlink" Target="https://sti.eduscol.education.fr/sites/eduscol.education.fr.sti/files/seminaires/13805/13805-exemple-de-progression-didactique-en-cpge-ts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l-si.fr/didactique/progression-pedagogique-s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AD262-5306-FF20-9C76-22A7AEB0E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fr-FR" sz="3200" dirty="0"/>
              <a:t>Titre de la séquence pédagogique</a:t>
            </a:r>
            <a:br>
              <a:rPr lang="fr-FR" sz="3200" dirty="0"/>
            </a:br>
            <a:r>
              <a:rPr lang="fr-FR" sz="3200" dirty="0"/>
              <a:t>Système support</a:t>
            </a:r>
            <a:br>
              <a:rPr lang="fr-FR" sz="3200" dirty="0"/>
            </a:br>
            <a:br>
              <a:rPr lang="fr-FR" sz="3200" dirty="0"/>
            </a:br>
            <a:r>
              <a:rPr lang="fr-FR" sz="1800" dirty="0"/>
              <a:t>Référentiel/Programme </a:t>
            </a: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4CDE5D-672E-BBA0-F7F8-CEA66A691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  <a:br>
              <a:rPr lang="fr-FR" dirty="0"/>
            </a:br>
            <a:r>
              <a:rPr lang="fr-FR" dirty="0"/>
              <a:t>exemple de titre:</a:t>
            </a:r>
            <a:br>
              <a:rPr lang="fr-FR" dirty="0"/>
            </a:br>
            <a:r>
              <a:rPr lang="fr-FR" b="1" dirty="0"/>
              <a:t>Chaîne d'information / traitement du signal</a:t>
            </a:r>
            <a:endParaRPr lang="fr-FR" dirty="0"/>
          </a:p>
          <a:p>
            <a:r>
              <a:rPr lang="fr-FR" i="1" dirty="0"/>
              <a:t>« Acquisition et traitement numérique du signal : de la grandeur physique à l'information exploitable »</a:t>
            </a:r>
            <a:endParaRPr lang="fr-FR" dirty="0"/>
          </a:p>
          <a:p>
            <a:br>
              <a:rPr lang="fr-FR" dirty="0"/>
            </a:br>
            <a:endParaRPr lang="fr-FR" dirty="0"/>
          </a:p>
          <a:p>
            <a:r>
              <a:rPr lang="fr-FR" b="1" dirty="0"/>
              <a:t>Chaîne d'énergie / actionneurs</a:t>
            </a:r>
            <a:endParaRPr lang="fr-FR" dirty="0"/>
          </a:p>
          <a:p>
            <a:r>
              <a:rPr lang="fr-FR" i="1" dirty="0"/>
              <a:t>« La conversion électromécanique d'énergie : modélisation et commande des actionneurs à courant continu »</a:t>
            </a:r>
            <a:endParaRPr lang="fr-FR" dirty="0"/>
          </a:p>
          <a:p>
            <a:br>
              <a:rPr lang="fr-FR" dirty="0"/>
            </a:br>
            <a:endParaRPr lang="fr-FR" dirty="0"/>
          </a:p>
          <a:p>
            <a:r>
              <a:rPr lang="fr-FR" b="1" dirty="0"/>
              <a:t>Automatique / asservissement</a:t>
            </a:r>
            <a:endParaRPr lang="fr-FR" dirty="0"/>
          </a:p>
          <a:p>
            <a:r>
              <a:rPr lang="fr-FR" i="1" dirty="0"/>
              <a:t>« Correction et stabilité des systèmes asservis : synthèse d'un correcteur PID »</a:t>
            </a:r>
            <a:endParaRPr lang="fr-FR" dirty="0"/>
          </a:p>
          <a:p>
            <a:br>
              <a:rPr lang="fr-FR" dirty="0"/>
            </a:br>
            <a:endParaRPr lang="fr-FR" dirty="0"/>
          </a:p>
          <a:p>
            <a:r>
              <a:rPr lang="fr-FR" b="1" dirty="0"/>
              <a:t>Mécanique / structure / matériaux</a:t>
            </a:r>
            <a:endParaRPr lang="fr-FR" dirty="0"/>
          </a:p>
          <a:p>
            <a:r>
              <a:rPr lang="fr-FR" i="1" dirty="0"/>
              <a:t>« Dimensionnement d'une structure mécanique : de l'analyse des contraintes au choix des matériaux »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D97C7-1BE4-B981-D26D-B5AC0B35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3968F-3253-2CC4-9019-4635EAF9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D322D-DD96-3906-E3F1-246337FA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39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63896-FBAE-2876-C0C9-201093621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C005B-A4D4-A279-03DC-112412FC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Organisation de la séquence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A7B382-6CFC-DC68-53FF-021D8611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D31DDB-3F6F-B1DE-C654-9932690A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CE0806-F4CE-663E-8ABA-1EA9876C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10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F1F2628-E810-84EA-3C8B-84F336B68F5D}"/>
              </a:ext>
            </a:extLst>
          </p:cNvPr>
          <p:cNvGrpSpPr/>
          <p:nvPr/>
        </p:nvGrpSpPr>
        <p:grpSpPr>
          <a:xfrm>
            <a:off x="838200" y="1492990"/>
            <a:ext cx="6775855" cy="4602822"/>
            <a:chOff x="1741421" y="1232900"/>
            <a:chExt cx="6775855" cy="460282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FA575E11-FA56-3081-453E-6A640FD7DE6C}"/>
                </a:ext>
              </a:extLst>
            </p:cNvPr>
            <p:cNvSpPr/>
            <p:nvPr/>
          </p:nvSpPr>
          <p:spPr>
            <a:xfrm>
              <a:off x="1741421" y="1232900"/>
              <a:ext cx="6775855" cy="4602822"/>
            </a:xfrm>
            <a:prstGeom prst="roundRect">
              <a:avLst/>
            </a:prstGeom>
            <a:solidFill>
              <a:srgbClr val="4F49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fr-FR" b="1" dirty="0">
                  <a:solidFill>
                    <a:schemeClr val="bg1"/>
                  </a:solidFill>
                </a:rPr>
                <a:t>Portfolio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B96DAC2-4632-9C73-D0AE-3B749E5A730D}"/>
                </a:ext>
              </a:extLst>
            </p:cNvPr>
            <p:cNvGrpSpPr/>
            <p:nvPr/>
          </p:nvGrpSpPr>
          <p:grpSpPr>
            <a:xfrm>
              <a:off x="1849352" y="2024010"/>
              <a:ext cx="3164440" cy="3411021"/>
              <a:chOff x="2157574" y="2373330"/>
              <a:chExt cx="3164440" cy="3411021"/>
            </a:xfrm>
          </p:grpSpPr>
          <p:sp>
            <p:nvSpPr>
              <p:cNvPr id="70" name="Rectangle : coins arrondis 69">
                <a:extLst>
                  <a:ext uri="{FF2B5EF4-FFF2-40B4-BE49-F238E27FC236}">
                    <a16:creationId xmlns:a16="http://schemas.microsoft.com/office/drawing/2014/main" id="{C301F5CC-F2A8-AB5C-C759-10E7956FC94A}"/>
                  </a:ext>
                </a:extLst>
              </p:cNvPr>
              <p:cNvSpPr/>
              <p:nvPr/>
            </p:nvSpPr>
            <p:spPr>
              <a:xfrm>
                <a:off x="2157574" y="2373330"/>
                <a:ext cx="3164440" cy="3411021"/>
              </a:xfrm>
              <a:prstGeom prst="roundRect">
                <a:avLst/>
              </a:prstGeom>
              <a:solidFill>
                <a:srgbClr val="7870F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fr-FR" b="1" dirty="0"/>
                  <a:t>Compétence 1</a:t>
                </a:r>
              </a:p>
            </p:txBody>
          </p:sp>
          <p:grpSp>
            <p:nvGrpSpPr>
              <p:cNvPr id="71" name="Groupe 70">
                <a:extLst>
                  <a:ext uri="{FF2B5EF4-FFF2-40B4-BE49-F238E27FC236}">
                    <a16:creationId xmlns:a16="http://schemas.microsoft.com/office/drawing/2014/main" id="{B0875E3E-D312-60BC-6232-EE4E45A0A266}"/>
                  </a:ext>
                </a:extLst>
              </p:cNvPr>
              <p:cNvGrpSpPr/>
              <p:nvPr/>
            </p:nvGrpSpPr>
            <p:grpSpPr>
              <a:xfrm>
                <a:off x="2219220" y="3184990"/>
                <a:ext cx="1458930" cy="2292829"/>
                <a:chOff x="2455524" y="3298004"/>
                <a:chExt cx="1458930" cy="2292829"/>
              </a:xfrm>
            </p:grpSpPr>
            <p:sp>
              <p:nvSpPr>
                <p:cNvPr id="78" name="Rectangle : coins arrondis 77">
                  <a:extLst>
                    <a:ext uri="{FF2B5EF4-FFF2-40B4-BE49-F238E27FC236}">
                      <a16:creationId xmlns:a16="http://schemas.microsoft.com/office/drawing/2014/main" id="{AAC0ABB8-A760-E254-73B7-8E2B52222F21}"/>
                    </a:ext>
                  </a:extLst>
                </p:cNvPr>
                <p:cNvSpPr/>
                <p:nvPr/>
              </p:nvSpPr>
              <p:spPr>
                <a:xfrm>
                  <a:off x="2455524" y="3298004"/>
                  <a:ext cx="1458930" cy="2292829"/>
                </a:xfrm>
                <a:prstGeom prst="roundRect">
                  <a:avLst/>
                </a:prstGeom>
                <a:solidFill>
                  <a:srgbClr val="6CA0F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fr-FR" b="1" dirty="0"/>
                    <a:t>SAE 1</a:t>
                  </a:r>
                </a:p>
              </p:txBody>
            </p:sp>
            <p:sp>
              <p:nvSpPr>
                <p:cNvPr id="79" name="Rectangle : coins arrondis 78">
                  <a:extLst>
                    <a:ext uri="{FF2B5EF4-FFF2-40B4-BE49-F238E27FC236}">
                      <a16:creationId xmlns:a16="http://schemas.microsoft.com/office/drawing/2014/main" id="{B63B5CC7-4DEE-2DC3-E165-3F3488A05512}"/>
                    </a:ext>
                  </a:extLst>
                </p:cNvPr>
                <p:cNvSpPr/>
                <p:nvPr/>
              </p:nvSpPr>
              <p:spPr>
                <a:xfrm>
                  <a:off x="26712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80" name="Rectangle : coins arrondis 79">
                  <a:extLst>
                    <a:ext uri="{FF2B5EF4-FFF2-40B4-BE49-F238E27FC236}">
                      <a16:creationId xmlns:a16="http://schemas.microsoft.com/office/drawing/2014/main" id="{DF1650C8-AD11-5AC4-F049-10C5664CFD4E}"/>
                    </a:ext>
                  </a:extLst>
                </p:cNvPr>
                <p:cNvSpPr/>
                <p:nvPr/>
              </p:nvSpPr>
              <p:spPr>
                <a:xfrm>
                  <a:off x="32466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81" name="Rectangle : coins arrondis 80">
                  <a:extLst>
                    <a:ext uri="{FF2B5EF4-FFF2-40B4-BE49-F238E27FC236}">
                      <a16:creationId xmlns:a16="http://schemas.microsoft.com/office/drawing/2014/main" id="{2FA2FFE2-EE17-D368-A5A8-BAFDB41EA7E1}"/>
                    </a:ext>
                  </a:extLst>
                </p:cNvPr>
                <p:cNvSpPr/>
                <p:nvPr/>
              </p:nvSpPr>
              <p:spPr>
                <a:xfrm>
                  <a:off x="26798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82" name="Rectangle : coins arrondis 81">
                  <a:extLst>
                    <a:ext uri="{FF2B5EF4-FFF2-40B4-BE49-F238E27FC236}">
                      <a16:creationId xmlns:a16="http://schemas.microsoft.com/office/drawing/2014/main" id="{FD012C9A-FFB3-69C0-B3A9-91D66377AB1D}"/>
                    </a:ext>
                  </a:extLst>
                </p:cNvPr>
                <p:cNvSpPr/>
                <p:nvPr/>
              </p:nvSpPr>
              <p:spPr>
                <a:xfrm>
                  <a:off x="32552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</p:grpSp>
          <p:grpSp>
            <p:nvGrpSpPr>
              <p:cNvPr id="72" name="Groupe 71">
                <a:extLst>
                  <a:ext uri="{FF2B5EF4-FFF2-40B4-BE49-F238E27FC236}">
                    <a16:creationId xmlns:a16="http://schemas.microsoft.com/office/drawing/2014/main" id="{3D1DE349-C084-99CA-E23E-364187DCA92D}"/>
                  </a:ext>
                </a:extLst>
              </p:cNvPr>
              <p:cNvGrpSpPr/>
              <p:nvPr/>
            </p:nvGrpSpPr>
            <p:grpSpPr>
              <a:xfrm>
                <a:off x="3789450" y="3193554"/>
                <a:ext cx="1458930" cy="2292829"/>
                <a:chOff x="2455524" y="3298004"/>
                <a:chExt cx="1458930" cy="2292829"/>
              </a:xfrm>
            </p:grpSpPr>
            <p:sp>
              <p:nvSpPr>
                <p:cNvPr id="73" name="Rectangle : coins arrondis 72">
                  <a:extLst>
                    <a:ext uri="{FF2B5EF4-FFF2-40B4-BE49-F238E27FC236}">
                      <a16:creationId xmlns:a16="http://schemas.microsoft.com/office/drawing/2014/main" id="{85076E09-C1FE-105F-4078-6B22B7DCE2A4}"/>
                    </a:ext>
                  </a:extLst>
                </p:cNvPr>
                <p:cNvSpPr/>
                <p:nvPr/>
              </p:nvSpPr>
              <p:spPr>
                <a:xfrm>
                  <a:off x="2455524" y="3298004"/>
                  <a:ext cx="1458930" cy="2292829"/>
                </a:xfrm>
                <a:prstGeom prst="roundRect">
                  <a:avLst/>
                </a:prstGeom>
                <a:solidFill>
                  <a:srgbClr val="6CA0F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fr-FR" b="1" dirty="0"/>
                    <a:t>SAE 2</a:t>
                  </a:r>
                </a:p>
              </p:txBody>
            </p:sp>
            <p:sp>
              <p:nvSpPr>
                <p:cNvPr id="74" name="Rectangle : coins arrondis 73">
                  <a:extLst>
                    <a:ext uri="{FF2B5EF4-FFF2-40B4-BE49-F238E27FC236}">
                      <a16:creationId xmlns:a16="http://schemas.microsoft.com/office/drawing/2014/main" id="{2D628E89-AE53-5568-772A-976DB1BD8A0F}"/>
                    </a:ext>
                  </a:extLst>
                </p:cNvPr>
                <p:cNvSpPr/>
                <p:nvPr/>
              </p:nvSpPr>
              <p:spPr>
                <a:xfrm>
                  <a:off x="26712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75" name="Rectangle : coins arrondis 74">
                  <a:extLst>
                    <a:ext uri="{FF2B5EF4-FFF2-40B4-BE49-F238E27FC236}">
                      <a16:creationId xmlns:a16="http://schemas.microsoft.com/office/drawing/2014/main" id="{2590D9C3-B6DE-14B3-93AD-35EB058884E2}"/>
                    </a:ext>
                  </a:extLst>
                </p:cNvPr>
                <p:cNvSpPr/>
                <p:nvPr/>
              </p:nvSpPr>
              <p:spPr>
                <a:xfrm>
                  <a:off x="32466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76" name="Rectangle : coins arrondis 75">
                  <a:extLst>
                    <a:ext uri="{FF2B5EF4-FFF2-40B4-BE49-F238E27FC236}">
                      <a16:creationId xmlns:a16="http://schemas.microsoft.com/office/drawing/2014/main" id="{4BA3090A-16ED-351E-1087-7B1B00B448A0}"/>
                    </a:ext>
                  </a:extLst>
                </p:cNvPr>
                <p:cNvSpPr/>
                <p:nvPr/>
              </p:nvSpPr>
              <p:spPr>
                <a:xfrm>
                  <a:off x="26798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77" name="Rectangle : coins arrondis 76">
                  <a:extLst>
                    <a:ext uri="{FF2B5EF4-FFF2-40B4-BE49-F238E27FC236}">
                      <a16:creationId xmlns:a16="http://schemas.microsoft.com/office/drawing/2014/main" id="{DD3AFEDD-1168-74E5-69EA-72766A329560}"/>
                    </a:ext>
                  </a:extLst>
                </p:cNvPr>
                <p:cNvSpPr/>
                <p:nvPr/>
              </p:nvSpPr>
              <p:spPr>
                <a:xfrm>
                  <a:off x="32552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</p:grp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709A8B05-6CC7-780E-6724-51F3F8215BD3}"/>
                </a:ext>
              </a:extLst>
            </p:cNvPr>
            <p:cNvGrpSpPr/>
            <p:nvPr/>
          </p:nvGrpSpPr>
          <p:grpSpPr>
            <a:xfrm>
              <a:off x="5248388" y="2024010"/>
              <a:ext cx="3164440" cy="3411021"/>
              <a:chOff x="2157574" y="2373330"/>
              <a:chExt cx="3164440" cy="3411021"/>
            </a:xfrm>
          </p:grpSpPr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7A0B0AD1-66E7-C88A-B328-BCED6DD41DBF}"/>
                  </a:ext>
                </a:extLst>
              </p:cNvPr>
              <p:cNvSpPr/>
              <p:nvPr/>
            </p:nvSpPr>
            <p:spPr>
              <a:xfrm>
                <a:off x="2157574" y="2373330"/>
                <a:ext cx="3164440" cy="3411021"/>
              </a:xfrm>
              <a:prstGeom prst="roundRect">
                <a:avLst/>
              </a:prstGeom>
              <a:solidFill>
                <a:srgbClr val="7870F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fr-FR" b="1" dirty="0"/>
                  <a:t>Compétence 2</a:t>
                </a:r>
              </a:p>
            </p:txBody>
          </p:sp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id="{1C16493E-ED29-0011-3213-F6241C1A4328}"/>
                  </a:ext>
                </a:extLst>
              </p:cNvPr>
              <p:cNvGrpSpPr/>
              <p:nvPr/>
            </p:nvGrpSpPr>
            <p:grpSpPr>
              <a:xfrm>
                <a:off x="2219220" y="3184990"/>
                <a:ext cx="1458930" cy="2292829"/>
                <a:chOff x="2455524" y="3298004"/>
                <a:chExt cx="1458930" cy="2292829"/>
              </a:xfrm>
            </p:grpSpPr>
            <p:sp>
              <p:nvSpPr>
                <p:cNvPr id="65" name="Rectangle : coins arrondis 64">
                  <a:extLst>
                    <a:ext uri="{FF2B5EF4-FFF2-40B4-BE49-F238E27FC236}">
                      <a16:creationId xmlns:a16="http://schemas.microsoft.com/office/drawing/2014/main" id="{90D2F552-16FC-1D64-9FA0-58D42CBB6E97}"/>
                    </a:ext>
                  </a:extLst>
                </p:cNvPr>
                <p:cNvSpPr/>
                <p:nvPr/>
              </p:nvSpPr>
              <p:spPr>
                <a:xfrm>
                  <a:off x="2455524" y="3298004"/>
                  <a:ext cx="1458930" cy="2292829"/>
                </a:xfrm>
                <a:prstGeom prst="roundRect">
                  <a:avLst/>
                </a:prstGeom>
                <a:solidFill>
                  <a:srgbClr val="6CA0F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fr-FR" b="1" dirty="0"/>
                    <a:t>SAE 1</a:t>
                  </a:r>
                </a:p>
              </p:txBody>
            </p:sp>
            <p:sp>
              <p:nvSpPr>
                <p:cNvPr id="66" name="Rectangle : coins arrondis 65">
                  <a:extLst>
                    <a:ext uri="{FF2B5EF4-FFF2-40B4-BE49-F238E27FC236}">
                      <a16:creationId xmlns:a16="http://schemas.microsoft.com/office/drawing/2014/main" id="{502B2292-F865-FFA4-1503-6BBB3DF37F41}"/>
                    </a:ext>
                  </a:extLst>
                </p:cNvPr>
                <p:cNvSpPr/>
                <p:nvPr/>
              </p:nvSpPr>
              <p:spPr>
                <a:xfrm>
                  <a:off x="26712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67" name="Rectangle : coins arrondis 66">
                  <a:extLst>
                    <a:ext uri="{FF2B5EF4-FFF2-40B4-BE49-F238E27FC236}">
                      <a16:creationId xmlns:a16="http://schemas.microsoft.com/office/drawing/2014/main" id="{AA0945DC-0D15-50E4-AA44-91A174125F73}"/>
                    </a:ext>
                  </a:extLst>
                </p:cNvPr>
                <p:cNvSpPr/>
                <p:nvPr/>
              </p:nvSpPr>
              <p:spPr>
                <a:xfrm>
                  <a:off x="32466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68" name="Rectangle : coins arrondis 67">
                  <a:extLst>
                    <a:ext uri="{FF2B5EF4-FFF2-40B4-BE49-F238E27FC236}">
                      <a16:creationId xmlns:a16="http://schemas.microsoft.com/office/drawing/2014/main" id="{E8A49F2B-51BC-8404-F5FF-B6B614CC0427}"/>
                    </a:ext>
                  </a:extLst>
                </p:cNvPr>
                <p:cNvSpPr/>
                <p:nvPr/>
              </p:nvSpPr>
              <p:spPr>
                <a:xfrm>
                  <a:off x="26798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69" name="Rectangle : coins arrondis 68">
                  <a:extLst>
                    <a:ext uri="{FF2B5EF4-FFF2-40B4-BE49-F238E27FC236}">
                      <a16:creationId xmlns:a16="http://schemas.microsoft.com/office/drawing/2014/main" id="{A90E2FF1-9423-0B3F-B942-3508443C5E74}"/>
                    </a:ext>
                  </a:extLst>
                </p:cNvPr>
                <p:cNvSpPr/>
                <p:nvPr/>
              </p:nvSpPr>
              <p:spPr>
                <a:xfrm>
                  <a:off x="32552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</p:grp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67E195C7-A6C2-89E3-A0EA-59C322BCBE1A}"/>
                  </a:ext>
                </a:extLst>
              </p:cNvPr>
              <p:cNvGrpSpPr/>
              <p:nvPr/>
            </p:nvGrpSpPr>
            <p:grpSpPr>
              <a:xfrm>
                <a:off x="3789450" y="3193554"/>
                <a:ext cx="1458930" cy="2292829"/>
                <a:chOff x="2455524" y="3298004"/>
                <a:chExt cx="1458930" cy="2292829"/>
              </a:xfrm>
            </p:grpSpPr>
            <p:sp>
              <p:nvSpPr>
                <p:cNvPr id="60" name="Rectangle : coins arrondis 59">
                  <a:extLst>
                    <a:ext uri="{FF2B5EF4-FFF2-40B4-BE49-F238E27FC236}">
                      <a16:creationId xmlns:a16="http://schemas.microsoft.com/office/drawing/2014/main" id="{6818F5E7-4682-AFC4-0B77-4D09D551446D}"/>
                    </a:ext>
                  </a:extLst>
                </p:cNvPr>
                <p:cNvSpPr/>
                <p:nvPr/>
              </p:nvSpPr>
              <p:spPr>
                <a:xfrm>
                  <a:off x="2455524" y="3298004"/>
                  <a:ext cx="1458930" cy="2292829"/>
                </a:xfrm>
                <a:prstGeom prst="roundRect">
                  <a:avLst/>
                </a:prstGeom>
                <a:solidFill>
                  <a:srgbClr val="6CA0F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fr-FR" b="1" dirty="0"/>
                    <a:t>SAE 2</a:t>
                  </a:r>
                </a:p>
              </p:txBody>
            </p:sp>
            <p:sp>
              <p:nvSpPr>
                <p:cNvPr id="61" name="Rectangle : coins arrondis 60">
                  <a:extLst>
                    <a:ext uri="{FF2B5EF4-FFF2-40B4-BE49-F238E27FC236}">
                      <a16:creationId xmlns:a16="http://schemas.microsoft.com/office/drawing/2014/main" id="{9AC6F66B-F46F-C4FB-BAED-6A26888F759E}"/>
                    </a:ext>
                  </a:extLst>
                </p:cNvPr>
                <p:cNvSpPr/>
                <p:nvPr/>
              </p:nvSpPr>
              <p:spPr>
                <a:xfrm>
                  <a:off x="26712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62" name="Rectangle : coins arrondis 61">
                  <a:extLst>
                    <a:ext uri="{FF2B5EF4-FFF2-40B4-BE49-F238E27FC236}">
                      <a16:creationId xmlns:a16="http://schemas.microsoft.com/office/drawing/2014/main" id="{20B4E97E-8E98-A0A8-D441-0E029E366454}"/>
                    </a:ext>
                  </a:extLst>
                </p:cNvPr>
                <p:cNvSpPr/>
                <p:nvPr/>
              </p:nvSpPr>
              <p:spPr>
                <a:xfrm>
                  <a:off x="3246681" y="4171308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63" name="Rectangle : coins arrondis 62">
                  <a:extLst>
                    <a:ext uri="{FF2B5EF4-FFF2-40B4-BE49-F238E27FC236}">
                      <a16:creationId xmlns:a16="http://schemas.microsoft.com/office/drawing/2014/main" id="{4C6ADC43-A0CC-E1AD-3D88-74E3DFE7A560}"/>
                    </a:ext>
                  </a:extLst>
                </p:cNvPr>
                <p:cNvSpPr/>
                <p:nvPr/>
              </p:nvSpPr>
              <p:spPr>
                <a:xfrm>
                  <a:off x="26798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  <p:sp>
              <p:nvSpPr>
                <p:cNvPr id="64" name="Rectangle : coins arrondis 63">
                  <a:extLst>
                    <a:ext uri="{FF2B5EF4-FFF2-40B4-BE49-F238E27FC236}">
                      <a16:creationId xmlns:a16="http://schemas.microsoft.com/office/drawing/2014/main" id="{94EAA0F7-9496-C2B9-20EC-94A1BE623533}"/>
                    </a:ext>
                  </a:extLst>
                </p:cNvPr>
                <p:cNvSpPr/>
                <p:nvPr/>
              </p:nvSpPr>
              <p:spPr>
                <a:xfrm>
                  <a:off x="3255245" y="4765496"/>
                  <a:ext cx="462337" cy="421240"/>
                </a:xfrm>
                <a:prstGeom prst="roundRect">
                  <a:avLst/>
                </a:prstGeom>
                <a:solidFill>
                  <a:srgbClr val="F8AEC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R</a:t>
                  </a:r>
                </a:p>
              </p:txBody>
            </p:sp>
          </p:grpSp>
        </p:grp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AD23EFA-B15A-73BC-A11D-4C19F4BCC9A3}"/>
              </a:ext>
            </a:extLst>
          </p:cNvPr>
          <p:cNvGrpSpPr/>
          <p:nvPr/>
        </p:nvGrpSpPr>
        <p:grpSpPr>
          <a:xfrm>
            <a:off x="8000269" y="2263553"/>
            <a:ext cx="3183954" cy="3411021"/>
            <a:chOff x="3369246" y="950847"/>
            <a:chExt cx="3183954" cy="3411021"/>
          </a:xfrm>
        </p:grpSpPr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904689C1-DE20-21DC-7727-CFA501E4F16C}"/>
                </a:ext>
              </a:extLst>
            </p:cNvPr>
            <p:cNvGrpSpPr/>
            <p:nvPr/>
          </p:nvGrpSpPr>
          <p:grpSpPr>
            <a:xfrm>
              <a:off x="3369246" y="950847"/>
              <a:ext cx="3183954" cy="3411021"/>
              <a:chOff x="3107989" y="1048819"/>
              <a:chExt cx="3183954" cy="3411021"/>
            </a:xfrm>
          </p:grpSpPr>
          <p:grpSp>
            <p:nvGrpSpPr>
              <p:cNvPr id="87" name="Groupe 86">
                <a:extLst>
                  <a:ext uri="{FF2B5EF4-FFF2-40B4-BE49-F238E27FC236}">
                    <a16:creationId xmlns:a16="http://schemas.microsoft.com/office/drawing/2014/main" id="{9D836587-C2F8-339A-4AE2-30FF8CE75DCB}"/>
                  </a:ext>
                </a:extLst>
              </p:cNvPr>
              <p:cNvGrpSpPr/>
              <p:nvPr/>
            </p:nvGrpSpPr>
            <p:grpSpPr>
              <a:xfrm>
                <a:off x="3107989" y="1048819"/>
                <a:ext cx="3183954" cy="3411021"/>
                <a:chOff x="3107989" y="1048819"/>
                <a:chExt cx="3164440" cy="3411021"/>
              </a:xfrm>
            </p:grpSpPr>
            <p:grpSp>
              <p:nvGrpSpPr>
                <p:cNvPr id="90" name="Groupe 89">
                  <a:extLst>
                    <a:ext uri="{FF2B5EF4-FFF2-40B4-BE49-F238E27FC236}">
                      <a16:creationId xmlns:a16="http://schemas.microsoft.com/office/drawing/2014/main" id="{486E359F-EC30-BA79-DC04-5230F3F1CCE1}"/>
                    </a:ext>
                  </a:extLst>
                </p:cNvPr>
                <p:cNvGrpSpPr/>
                <p:nvPr/>
              </p:nvGrpSpPr>
              <p:grpSpPr>
                <a:xfrm>
                  <a:off x="3107989" y="1048819"/>
                  <a:ext cx="3164440" cy="3411021"/>
                  <a:chOff x="2157574" y="2373330"/>
                  <a:chExt cx="3164440" cy="3411021"/>
                </a:xfrm>
              </p:grpSpPr>
              <p:sp>
                <p:nvSpPr>
                  <p:cNvPr id="92" name="Rectangle : coins arrondis 91">
                    <a:extLst>
                      <a:ext uri="{FF2B5EF4-FFF2-40B4-BE49-F238E27FC236}">
                        <a16:creationId xmlns:a16="http://schemas.microsoft.com/office/drawing/2014/main" id="{68607EF4-C3A8-F462-5522-B51AE8FC278F}"/>
                      </a:ext>
                    </a:extLst>
                  </p:cNvPr>
                  <p:cNvSpPr/>
                  <p:nvPr/>
                </p:nvSpPr>
                <p:spPr>
                  <a:xfrm>
                    <a:off x="2157574" y="2373330"/>
                    <a:ext cx="3164440" cy="3411021"/>
                  </a:xfrm>
                  <a:prstGeom prst="roundRect">
                    <a:avLst/>
                  </a:prstGeom>
                  <a:solidFill>
                    <a:srgbClr val="7870F6"/>
                  </a:solidFill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r>
                      <a:rPr lang="fr-FR" b="1" dirty="0"/>
                      <a:t>UE1 - Compétence 1</a:t>
                    </a:r>
                  </a:p>
                  <a:p>
                    <a:pPr algn="ctr"/>
                    <a:r>
                      <a:rPr lang="fr-FR" b="1" dirty="0"/>
                      <a:t>semestre1</a:t>
                    </a:r>
                  </a:p>
                </p:txBody>
              </p:sp>
              <p:grpSp>
                <p:nvGrpSpPr>
                  <p:cNvPr id="93" name="Groupe 92">
                    <a:extLst>
                      <a:ext uri="{FF2B5EF4-FFF2-40B4-BE49-F238E27FC236}">
                        <a16:creationId xmlns:a16="http://schemas.microsoft.com/office/drawing/2014/main" id="{98686C18-A5CE-6745-7281-1C5B6B8A73C3}"/>
                      </a:ext>
                    </a:extLst>
                  </p:cNvPr>
                  <p:cNvGrpSpPr/>
                  <p:nvPr/>
                </p:nvGrpSpPr>
                <p:grpSpPr>
                  <a:xfrm>
                    <a:off x="2219220" y="3184990"/>
                    <a:ext cx="1458930" cy="2292829"/>
                    <a:chOff x="2455524" y="3298004"/>
                    <a:chExt cx="1458930" cy="2292829"/>
                  </a:xfrm>
                </p:grpSpPr>
                <p:sp>
                  <p:nvSpPr>
                    <p:cNvPr id="94" name="Rectangle : coins arrondis 93">
                      <a:extLst>
                        <a:ext uri="{FF2B5EF4-FFF2-40B4-BE49-F238E27FC236}">
                          <a16:creationId xmlns:a16="http://schemas.microsoft.com/office/drawing/2014/main" id="{C535FC69-1966-62A2-CF12-115260C0E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55524" y="3298004"/>
                      <a:ext cx="1458930" cy="229282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 anchorCtr="0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Pôle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Ressources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(CM/TD/TP)</a:t>
                      </a:r>
                    </a:p>
                  </p:txBody>
                </p:sp>
                <p:sp>
                  <p:nvSpPr>
                    <p:cNvPr id="95" name="Rectangle : coins arrondis 94">
                      <a:extLst>
                        <a:ext uri="{FF2B5EF4-FFF2-40B4-BE49-F238E27FC236}">
                          <a16:creationId xmlns:a16="http://schemas.microsoft.com/office/drawing/2014/main" id="{5FBF84A8-9171-284D-F054-4579AF260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1281" y="4312826"/>
                      <a:ext cx="462337" cy="421240"/>
                    </a:xfrm>
                    <a:prstGeom prst="roundRect">
                      <a:avLst/>
                    </a:prstGeom>
                    <a:solidFill>
                      <a:srgbClr val="F8AECF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/>
                        <a:t>R</a:t>
                      </a:r>
                    </a:p>
                  </p:txBody>
                </p:sp>
                <p:sp>
                  <p:nvSpPr>
                    <p:cNvPr id="96" name="Rectangle : coins arrondis 95">
                      <a:extLst>
                        <a:ext uri="{FF2B5EF4-FFF2-40B4-BE49-F238E27FC236}">
                          <a16:creationId xmlns:a16="http://schemas.microsoft.com/office/drawing/2014/main" id="{8CFF6531-7E75-5E0D-64CD-C6B6DC51F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6681" y="4312826"/>
                      <a:ext cx="462337" cy="421240"/>
                    </a:xfrm>
                    <a:prstGeom prst="roundRect">
                      <a:avLst/>
                    </a:prstGeom>
                    <a:solidFill>
                      <a:srgbClr val="F8AECF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/>
                        <a:t>R</a:t>
                      </a:r>
                    </a:p>
                  </p:txBody>
                </p:sp>
                <p:sp>
                  <p:nvSpPr>
                    <p:cNvPr id="97" name="Rectangle : coins arrondis 96">
                      <a:extLst>
                        <a:ext uri="{FF2B5EF4-FFF2-40B4-BE49-F238E27FC236}">
                          <a16:creationId xmlns:a16="http://schemas.microsoft.com/office/drawing/2014/main" id="{7FCA23E7-1F21-7D91-68D6-EA62FFF13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9845" y="4907014"/>
                      <a:ext cx="462337" cy="421240"/>
                    </a:xfrm>
                    <a:prstGeom prst="roundRect">
                      <a:avLst/>
                    </a:prstGeom>
                    <a:solidFill>
                      <a:srgbClr val="F8AECF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/>
                        <a:t>R</a:t>
                      </a:r>
                    </a:p>
                  </p:txBody>
                </p:sp>
                <p:sp>
                  <p:nvSpPr>
                    <p:cNvPr id="98" name="Rectangle : coins arrondis 97">
                      <a:extLst>
                        <a:ext uri="{FF2B5EF4-FFF2-40B4-BE49-F238E27FC236}">
                          <a16:creationId xmlns:a16="http://schemas.microsoft.com/office/drawing/2014/main" id="{16785926-41FF-7367-070A-FC0E27BEE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5245" y="4907014"/>
                      <a:ext cx="462337" cy="421240"/>
                    </a:xfrm>
                    <a:prstGeom prst="roundRect">
                      <a:avLst/>
                    </a:prstGeom>
                    <a:solidFill>
                      <a:srgbClr val="F8AECF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dirty="0"/>
                        <a:t>R</a:t>
                      </a:r>
                    </a:p>
                  </p:txBody>
                </p:sp>
              </p:grpSp>
            </p:grpSp>
            <p:sp>
              <p:nvSpPr>
                <p:cNvPr id="91" name="Rectangle : coins arrondis 90">
                  <a:extLst>
                    <a:ext uri="{FF2B5EF4-FFF2-40B4-BE49-F238E27FC236}">
                      <a16:creationId xmlns:a16="http://schemas.microsoft.com/office/drawing/2014/main" id="{24E374B1-01F3-B785-66B5-649EB272978D}"/>
                    </a:ext>
                  </a:extLst>
                </p:cNvPr>
                <p:cNvSpPr/>
                <p:nvPr/>
              </p:nvSpPr>
              <p:spPr>
                <a:xfrm>
                  <a:off x="4741628" y="1860478"/>
                  <a:ext cx="1458930" cy="229282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fr-FR" b="1" dirty="0">
                      <a:solidFill>
                        <a:schemeClr val="tx1"/>
                      </a:solidFill>
                    </a:rPr>
                    <a:t>Pôle</a:t>
                  </a:r>
                </a:p>
                <a:p>
                  <a:pPr algn="ctr"/>
                  <a:r>
                    <a:rPr lang="fr-FR" b="1" dirty="0">
                      <a:solidFill>
                        <a:schemeClr val="tx1"/>
                      </a:solidFill>
                    </a:rPr>
                    <a:t>SAE</a:t>
                  </a:r>
                </a:p>
              </p:txBody>
            </p:sp>
          </p:grpSp>
          <p:sp>
            <p:nvSpPr>
              <p:cNvPr id="88" name="Rectangle : coins arrondis 87">
                <a:extLst>
                  <a:ext uri="{FF2B5EF4-FFF2-40B4-BE49-F238E27FC236}">
                    <a16:creationId xmlns:a16="http://schemas.microsoft.com/office/drawing/2014/main" id="{01FF17EA-D350-DBE4-7F53-D7D926F399ED}"/>
                  </a:ext>
                </a:extLst>
              </p:cNvPr>
              <p:cNvSpPr/>
              <p:nvPr/>
            </p:nvSpPr>
            <p:spPr>
              <a:xfrm>
                <a:off x="4864010" y="3501905"/>
                <a:ext cx="1220578" cy="573288"/>
              </a:xfrm>
              <a:prstGeom prst="roundRect">
                <a:avLst/>
              </a:prstGeom>
              <a:solidFill>
                <a:srgbClr val="4F499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Portfolio</a:t>
                </a:r>
              </a:p>
            </p:txBody>
          </p:sp>
          <p:sp>
            <p:nvSpPr>
              <p:cNvPr id="89" name="Rectangle : coins arrondis 88">
                <a:extLst>
                  <a:ext uri="{FF2B5EF4-FFF2-40B4-BE49-F238E27FC236}">
                    <a16:creationId xmlns:a16="http://schemas.microsoft.com/office/drawing/2014/main" id="{8D149E9D-3F55-F5A8-ED2C-0BC0E28BB7F2}"/>
                  </a:ext>
                </a:extLst>
              </p:cNvPr>
              <p:cNvSpPr/>
              <p:nvPr/>
            </p:nvSpPr>
            <p:spPr>
              <a:xfrm>
                <a:off x="4798940" y="2553496"/>
                <a:ext cx="1368000" cy="870295"/>
              </a:xfrm>
              <a:prstGeom prst="roundRect">
                <a:avLst/>
              </a:prstGeom>
              <a:solidFill>
                <a:srgbClr val="6CA0F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fr-FR" b="1" dirty="0"/>
                  <a:t>SAE</a:t>
                </a:r>
              </a:p>
            </p:txBody>
          </p:sp>
        </p:grpSp>
        <p:sp>
          <p:nvSpPr>
            <p:cNvPr id="85" name="Rectangle : coins arrondis 84">
              <a:extLst>
                <a:ext uri="{FF2B5EF4-FFF2-40B4-BE49-F238E27FC236}">
                  <a16:creationId xmlns:a16="http://schemas.microsoft.com/office/drawing/2014/main" id="{173F94FB-5358-EB81-F7B0-6E3401614789}"/>
                </a:ext>
              </a:extLst>
            </p:cNvPr>
            <p:cNvSpPr/>
            <p:nvPr/>
          </p:nvSpPr>
          <p:spPr>
            <a:xfrm>
              <a:off x="5234533" y="2838015"/>
              <a:ext cx="465188" cy="421240"/>
            </a:xfrm>
            <a:prstGeom prst="roundRect">
              <a:avLst/>
            </a:prstGeom>
            <a:solidFill>
              <a:srgbClr val="F8AE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R</a:t>
              </a:r>
            </a:p>
          </p:txBody>
        </p:sp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A8A38CEF-91EA-F677-C582-DAF7D6200F62}"/>
                </a:ext>
              </a:extLst>
            </p:cNvPr>
            <p:cNvSpPr/>
            <p:nvPr/>
          </p:nvSpPr>
          <p:spPr>
            <a:xfrm>
              <a:off x="5812412" y="2836642"/>
              <a:ext cx="465188" cy="421240"/>
            </a:xfrm>
            <a:prstGeom prst="roundRect">
              <a:avLst/>
            </a:prstGeom>
            <a:solidFill>
              <a:srgbClr val="F8AEC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57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013E-4993-B2A3-9E49-C8F28E4F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3130C-0B04-4FA1-86C6-F86862EA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Organisation matériel/logiciel et durée de la séquence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59374BC-1AAF-EF20-7E3B-40CBD5064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451394"/>
              </p:ext>
            </p:extLst>
          </p:nvPr>
        </p:nvGraphicFramePr>
        <p:xfrm>
          <a:off x="838200" y="1400175"/>
          <a:ext cx="10515600" cy="4348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32646597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62408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52904787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616481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Effectif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Contenu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5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Vérification des prérequis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Quiz </a:t>
                      </a:r>
                      <a:r>
                        <a:rPr lang="fr-FR" dirty="0" err="1"/>
                        <a:t>Wooclap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5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Accroche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4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Cours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h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7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2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0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Cours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h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4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2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TP 3 + Restitution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Restitution diaporama, synthèse différentiation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89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Évaluation sommative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36471"/>
                  </a:ext>
                </a:extLst>
              </a:tr>
            </a:tbl>
          </a:graphicData>
        </a:graphic>
      </p:graphicFrame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613356-6DD3-6E91-1C03-1FFD8E28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F5B4E6-9723-2F4D-3C2B-BD97BC2C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76A2DB-6A24-C328-EA97-E2F3EA2D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35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4A47D-45BA-DD8A-DC13-BD00B855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Démarche d’investigation, résolution d’un Problème ou de projet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A587FA-C6CD-D0B6-A45C-D43BF2B443AF}"/>
              </a:ext>
            </a:extLst>
          </p:cNvPr>
          <p:cNvSpPr txBox="1"/>
          <p:nvPr/>
        </p:nvSpPr>
        <p:spPr>
          <a:xfrm>
            <a:off x="5105399" y="1608372"/>
            <a:ext cx="54779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Poser le problème (15 min)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Formuler des hypothèses (10 min)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Vérifier — construction Simulink (50 min)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Recueillir et analyser — données réelles, variation 𝛼, Erreur </a:t>
            </a:r>
            <a:r>
              <a:rPr lang="fr-FR" dirty="0" err="1"/>
              <a:t>Quadratrique</a:t>
            </a:r>
            <a:r>
              <a:rPr lang="fr-FR" dirty="0"/>
              <a:t> Moyenne (55 min)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Conclure (20 min)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29E8E4E-3C57-51BD-C545-B698F6D85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2241629"/>
            <a:ext cx="3894138" cy="309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C1006CF9-1F9A-84F0-0EF6-166F0C38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6FBEF17A-0A18-5311-603B-E14B4DFA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77AD81B0-8129-0582-A9A3-6FCBBE00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6A90F6B-AE5D-4ECE-B7ED-C3A66FC4A9E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50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EBB1-6FC4-D3B8-6E30-32EB14907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3E8D8-3962-B1CB-2374-9F47C600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Démarche d’investigation, résolution d’un Problème ou de projet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B2FC2E-0F0B-798C-1228-3E05AFC6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61" y="1453642"/>
            <a:ext cx="6255940" cy="4914388"/>
          </a:xfrm>
          <a:prstGeom prst="rect">
            <a:avLst/>
          </a:prstGeom>
        </p:spPr>
      </p:pic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18E07EE4-96A1-0C1C-9719-B6806F9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D782A716-2FFE-2BA2-F948-6E715F9A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94F5E6CD-522A-381B-5E99-68A226FF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6A90F6B-AE5D-4ECE-B7ED-C3A66FC4A9E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2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BAE78-88F6-F73A-D642-01C15E2FC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D7C7D-D598-B196-374C-0C7F3338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Démarche d’investigation, résolution d’un Problème ou de projet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864A64DF-A30D-4E35-0492-10113B5B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007480E2-D747-56C4-16F7-024C0557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54AD146F-8FDB-3061-B404-94AAEDA7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6A90F6B-AE5D-4ECE-B7ED-C3A66FC4A9E5}" type="slidenum">
              <a:rPr lang="fr-FR" smtClean="0"/>
              <a:t>14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55D0EE3-B8D2-4A68-6942-38C01F7BBDF5}"/>
              </a:ext>
            </a:extLst>
          </p:cNvPr>
          <p:cNvGrpSpPr/>
          <p:nvPr/>
        </p:nvGrpSpPr>
        <p:grpSpPr>
          <a:xfrm>
            <a:off x="1216616" y="1352072"/>
            <a:ext cx="9033808" cy="4884658"/>
            <a:chOff x="119336" y="158653"/>
            <a:chExt cx="10657184" cy="645422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A691581-B821-4920-6E26-2E8B58336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764704"/>
              <a:ext cx="8256240" cy="5848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8328557-6F0F-F18A-4D44-3716A42E2B6E}"/>
                </a:ext>
              </a:extLst>
            </p:cNvPr>
            <p:cNvSpPr/>
            <p:nvPr/>
          </p:nvSpPr>
          <p:spPr>
            <a:xfrm>
              <a:off x="7320136" y="158653"/>
              <a:ext cx="3456384" cy="108012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Apport des connaissances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BFF3DE23-913F-46CA-E366-CB4F01A622D5}"/>
                </a:ext>
              </a:extLst>
            </p:cNvPr>
            <p:cNvCxnSpPr>
              <a:cxnSpLocks/>
            </p:cNvCxnSpPr>
            <p:nvPr/>
          </p:nvCxnSpPr>
          <p:spPr>
            <a:xfrm>
              <a:off x="3863752" y="1396677"/>
              <a:ext cx="0" cy="592163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3B77732B-E553-E1F3-E119-DDA042A0918A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48" y="1396677"/>
              <a:ext cx="0" cy="592163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D4307F1-C9AF-00D4-A3AE-E070DA08436D}"/>
                </a:ext>
              </a:extLst>
            </p:cNvPr>
            <p:cNvCxnSpPr/>
            <p:nvPr/>
          </p:nvCxnSpPr>
          <p:spPr>
            <a:xfrm>
              <a:off x="2927648" y="1396677"/>
              <a:ext cx="597666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E19B8FA-7AB2-0804-57B9-1304DE8BBD3D}"/>
                </a:ext>
              </a:extLst>
            </p:cNvPr>
            <p:cNvCxnSpPr/>
            <p:nvPr/>
          </p:nvCxnSpPr>
          <p:spPr>
            <a:xfrm flipV="1">
              <a:off x="8904312" y="1238773"/>
              <a:ext cx="0" cy="15790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207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5250B-1847-6640-5ADB-45FE697A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B36A-71BB-41EA-BB6C-A227A576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Fiche élève d’activité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B2244-65CD-D71A-ED6E-1C48AB69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0411CF-E031-EFC5-2077-D3EE1095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716CEA-9BCB-AA6C-EEE8-D88AA6EF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5E2395-8713-3B55-1FDC-7A1CC807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45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10460-9802-1FF4-1465-13D5B420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Ancrage dans la recherche en éducation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EE011F6-6D58-0174-BE26-E11DA72B8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066" y="1828800"/>
            <a:ext cx="6617233" cy="3859626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27AA78-9CE8-0433-05BB-D78E6454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43343-5DF0-A8A0-F40F-493A0DC9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A4E01-26D9-1C37-479C-E0BE4115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C3B922-E517-BDB8-9AE7-EC8D2BA18EC6}"/>
              </a:ext>
            </a:extLst>
          </p:cNvPr>
          <p:cNvSpPr txBox="1"/>
          <p:nvPr/>
        </p:nvSpPr>
        <p:spPr>
          <a:xfrm>
            <a:off x="7362299" y="1718108"/>
            <a:ext cx="4516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L’organisation de la séquence s’appuie sur les leviers identifiés par l’Education </a:t>
            </a:r>
            <a:r>
              <a:rPr lang="fr-FR" dirty="0" err="1"/>
              <a:t>Endowment</a:t>
            </a:r>
            <a:r>
              <a:rPr lang="fr-FR" dirty="0"/>
              <a:t> </a:t>
            </a:r>
            <a:r>
              <a:rPr lang="fr-FR" dirty="0" err="1"/>
              <a:t>Foundation</a:t>
            </a:r>
            <a:r>
              <a:rPr lang="fr-FR" dirty="0"/>
              <a:t> (EEF) comme les plus efficaces.</a:t>
            </a:r>
          </a:p>
          <a:p>
            <a:r>
              <a:rPr lang="fr-FR" dirty="0"/>
              <a:t>Trois leviers retenus :</a:t>
            </a:r>
          </a:p>
          <a:p>
            <a:r>
              <a:rPr lang="fr-FR" b="1" dirty="0"/>
              <a:t>Métacognition</a:t>
            </a:r>
            <a:r>
              <a:rPr lang="fr-FR" dirty="0"/>
              <a:t> : document de synthèse</a:t>
            </a:r>
          </a:p>
          <a:p>
            <a:r>
              <a:rPr lang="fr-FR" dirty="0"/>
              <a:t>individuel en fin de séquence</a:t>
            </a:r>
          </a:p>
          <a:p>
            <a:r>
              <a:rPr lang="fr-FR" b="1" dirty="0"/>
              <a:t>Tutorat par les pairs</a:t>
            </a:r>
            <a:r>
              <a:rPr lang="fr-FR" dirty="0"/>
              <a:t> : îlots de 5 élèves (chef de mission + 2 binômes) — chaque élève est à la fois apprenant et ressource</a:t>
            </a:r>
          </a:p>
          <a:p>
            <a:r>
              <a:rPr lang="fr-FR" b="1" dirty="0"/>
              <a:t>Rétroaction</a:t>
            </a:r>
            <a:r>
              <a:rPr lang="fr-FR" dirty="0"/>
              <a:t> : modelage Exemple/Application dans chaque cours</a:t>
            </a:r>
          </a:p>
          <a:p>
            <a:r>
              <a:rPr lang="fr-FR" dirty="0"/>
              <a:t>(exemple corrigé précède l’exercice) ; remédiation à l’aide de STACK/Moodle</a:t>
            </a:r>
          </a:p>
        </p:txBody>
      </p:sp>
    </p:spTree>
    <p:extLst>
      <p:ext uri="{BB962C8B-B14F-4D97-AF65-F5344CB8AC3E}">
        <p14:creationId xmlns:p14="http://schemas.microsoft.com/office/powerpoint/2010/main" val="168099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B14DC-7CB0-1130-D967-257B4A537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4C908-80C6-0E4B-6792-637F30B0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259"/>
            <a:ext cx="10515600" cy="867327"/>
          </a:xfrm>
        </p:spPr>
        <p:txBody>
          <a:bodyPr>
            <a:normAutofit/>
          </a:bodyPr>
          <a:lstStyle/>
          <a:p>
            <a:r>
              <a:rPr lang="fr-FR" dirty="0"/>
              <a:t>Coups de pouce – différentiation - Restitution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3189CF-F96B-D068-15F6-BD4007162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89074"/>
            <a:ext cx="4684546" cy="4776788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6438D7-C8B3-EFA7-776A-C6423B64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FB4CB7-6E38-3027-05BD-0F5BAAF8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89F734-00FD-0AB6-0163-85E695C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17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BEB77E1-1463-E420-48B1-58FD1E48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04" y="1505468"/>
            <a:ext cx="3882991" cy="43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F96EC-AE13-E145-740B-6AF2D5EE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AC90B-F7EB-1F6D-1A75-6BBCEEB9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259"/>
            <a:ext cx="10515600" cy="867327"/>
          </a:xfrm>
        </p:spPr>
        <p:txBody>
          <a:bodyPr>
            <a:normAutofit/>
          </a:bodyPr>
          <a:lstStyle/>
          <a:p>
            <a:r>
              <a:rPr lang="fr-FR" dirty="0"/>
              <a:t>En résumé (1/2)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04E5E2-7A62-C7FD-2CBC-43D44AC1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9D2DAB-9E6F-D065-8F78-5F22B403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/>
              <a:t>Xavier Louis — N°candidat : 2245162380 — Agrégation Externe SII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7CDBFA-EFC4-7870-38A6-F448B8C6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18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B41220-60F6-5D71-FE21-CCA5C8BC683E}"/>
              </a:ext>
            </a:extLst>
          </p:cNvPr>
          <p:cNvSpPr txBox="1"/>
          <p:nvPr/>
        </p:nvSpPr>
        <p:spPr>
          <a:xfrm>
            <a:off x="960120" y="1651707"/>
            <a:ext cx="24993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Cours (3 × 2 h</a:t>
            </a:r>
            <a:r>
              <a:rPr lang="fr-FR" dirty="0"/>
              <a:t>)</a:t>
            </a:r>
          </a:p>
          <a:p>
            <a:r>
              <a:rPr lang="fr-FR" dirty="0"/>
              <a:t>Structure constante :</a:t>
            </a:r>
          </a:p>
          <a:p>
            <a:r>
              <a:rPr lang="fr-FR" dirty="0"/>
              <a:t>apport de connaissances suivi d’un modelage (exemple corrigé puis exercice de même nature) Fil conducteur unique : du capteur brut à la classification automatique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FFC69C-2B92-E128-C343-FF7A4DC38CB7}"/>
              </a:ext>
            </a:extLst>
          </p:cNvPr>
          <p:cNvSpPr txBox="1"/>
          <p:nvPr/>
        </p:nvSpPr>
        <p:spPr>
          <a:xfrm>
            <a:off x="3760470" y="1651707"/>
            <a:ext cx="28506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TP (3 × 3 h) </a:t>
            </a:r>
          </a:p>
          <a:p>
            <a:r>
              <a:rPr lang="fr-FR" dirty="0"/>
              <a:t>Deux démarches mobilisées : investigation (TP 2) et résolution de problème (TP 1 et TP 3) Deux systèmes supports en parallèle au sein de chaque îlot : ICM-20948 / plateforme de Stewart et smartphone </a:t>
            </a:r>
            <a:r>
              <a:rPr lang="fr-FR" dirty="0" err="1"/>
              <a:t>Phyphox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CCDE828-E72E-E6B8-CF42-659155F67F83}"/>
              </a:ext>
            </a:extLst>
          </p:cNvPr>
          <p:cNvSpPr txBox="1"/>
          <p:nvPr/>
        </p:nvSpPr>
        <p:spPr>
          <a:xfrm>
            <a:off x="7034022" y="1651707"/>
            <a:ext cx="39204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TD (2 × 2 h)</a:t>
            </a:r>
          </a:p>
          <a:p>
            <a:r>
              <a:rPr lang="fr-FR" dirty="0"/>
              <a:t>Appuyés sur des sujets de concours (E3A-Polytech MP 2022, </a:t>
            </a:r>
            <a:r>
              <a:rPr lang="fr-FR" dirty="0" err="1"/>
              <a:t>Centrale-Supélec</a:t>
            </a:r>
            <a:r>
              <a:rPr lang="fr-FR" dirty="0"/>
              <a:t> TSI 2023) Permettent de transposer</a:t>
            </a:r>
          </a:p>
          <a:p>
            <a:r>
              <a:rPr lang="fr-FR" dirty="0"/>
              <a:t>les nouvelles connaissances dans un contexte industriel différent, évaluant leur transférabilité ; structuration des</a:t>
            </a:r>
          </a:p>
          <a:p>
            <a:r>
              <a:rPr lang="fr-FR" dirty="0"/>
              <a:t>compétences via des fiches dédiées, en complément du sujet</a:t>
            </a:r>
          </a:p>
        </p:txBody>
      </p:sp>
    </p:spTree>
    <p:extLst>
      <p:ext uri="{BB962C8B-B14F-4D97-AF65-F5344CB8AC3E}">
        <p14:creationId xmlns:p14="http://schemas.microsoft.com/office/powerpoint/2010/main" val="293023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DB938-9F50-580F-84C6-EBE11968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C3DDF-F589-2017-CA6D-610845F0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259"/>
            <a:ext cx="10515600" cy="867327"/>
          </a:xfrm>
        </p:spPr>
        <p:txBody>
          <a:bodyPr>
            <a:normAutofit/>
          </a:bodyPr>
          <a:lstStyle/>
          <a:p>
            <a:r>
              <a:rPr lang="fr-FR" dirty="0"/>
              <a:t>En résumé (2/2)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CE934E-0246-9CBC-9CF3-FB1AB77A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97283A-63FB-719E-8351-F5B6A91A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/>
              <a:t>Xavier Louis — N°candidat : 2245162380 — Agrégation Externe SII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2CB5E8-8654-9447-A29B-C3AB0352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19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810065-A8F6-DA06-2CCF-B381D316A905}"/>
              </a:ext>
            </a:extLst>
          </p:cNvPr>
          <p:cNvSpPr txBox="1"/>
          <p:nvPr/>
        </p:nvSpPr>
        <p:spPr>
          <a:xfrm>
            <a:off x="838200" y="1615131"/>
            <a:ext cx="37650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Évaluation sommative (2 h, S3) </a:t>
            </a:r>
            <a:br>
              <a:rPr lang="fr-FR" dirty="0"/>
            </a:br>
            <a:r>
              <a:rPr lang="fr-FR" dirty="0"/>
              <a:t>Première partie : exercices types issus directement des activités de modelage (situations connues, compétences identiques)</a:t>
            </a:r>
          </a:p>
          <a:p>
            <a:r>
              <a:rPr lang="fr-FR" dirty="0"/>
              <a:t>Deuxième partie : extrait de sujet de concours TSI permettant de balayer l’ensemble des compétences de la séquence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2D6CB1-D58D-7B95-8D50-CFF33B075275}"/>
              </a:ext>
            </a:extLst>
          </p:cNvPr>
          <p:cNvSpPr txBox="1"/>
          <p:nvPr/>
        </p:nvSpPr>
        <p:spPr>
          <a:xfrm>
            <a:off x="838200" y="4327112"/>
            <a:ext cx="3944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 de synthèse individuel </a:t>
            </a:r>
            <a:b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dirty="0"/>
              <a:t>Chaque étudiant relie chaque connaissance à la séance où elle a été abordée et au document à conserver : support de révision et outil</a:t>
            </a:r>
          </a:p>
          <a:p>
            <a:r>
              <a:rPr lang="fr-FR" dirty="0"/>
              <a:t>métacognitif.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3B55FD-9797-461D-50C1-C88F5E0C3CAF}"/>
              </a:ext>
            </a:extLst>
          </p:cNvPr>
          <p:cNvSpPr txBox="1"/>
          <p:nvPr/>
        </p:nvSpPr>
        <p:spPr>
          <a:xfrm>
            <a:off x="5131308" y="1615131"/>
            <a:ext cx="55580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Remédiation — STACK / Moodle</a:t>
            </a:r>
          </a:p>
          <a:p>
            <a:r>
              <a:rPr lang="fr-FR" dirty="0"/>
              <a:t>Exercices à feedback immédiat, organisés par  connaissance L’identification des lacunes lors de l’évaluation sommative aiguille l’étudiant vers la série de questions correspondante</a:t>
            </a:r>
            <a:br>
              <a:rPr lang="fr-FR" dirty="0"/>
            </a:br>
            <a:r>
              <a:rPr lang="fr-FR" dirty="0"/>
              <a:t>Objectif : qu’aucun étudiant n’aborde la séquence suivante avec des manques susceptibles de bloquer la progression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80F71C-E5DE-3610-66B5-9E066F4FD4BC}"/>
              </a:ext>
            </a:extLst>
          </p:cNvPr>
          <p:cNvSpPr txBox="1"/>
          <p:nvPr/>
        </p:nvSpPr>
        <p:spPr>
          <a:xfrm>
            <a:off x="5259324" y="4327112"/>
            <a:ext cx="5201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Principe</a:t>
            </a:r>
          </a:p>
          <a:p>
            <a:r>
              <a:rPr lang="fr-FR" dirty="0"/>
              <a:t>L’évaluation n’est pas un point final : elle déclenche un parcours de remédiation ciblé sur les connaissances défaillantes. </a:t>
            </a:r>
          </a:p>
        </p:txBody>
      </p:sp>
    </p:spTree>
    <p:extLst>
      <p:ext uri="{BB962C8B-B14F-4D97-AF65-F5344CB8AC3E}">
        <p14:creationId xmlns:p14="http://schemas.microsoft.com/office/powerpoint/2010/main" val="153091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E68E-45C6-AF15-31B8-E0282E0B6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6D2DB-CB56-9075-C6F5-FCB6C6B5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Description du système et pertinence avec la séquence pédagogique demandée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236838-D54B-9D6A-B5C1-27DBC393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Problématique industrielle ou sociétale </a:t>
            </a:r>
          </a:p>
          <a:p>
            <a:r>
              <a:rPr lang="fr-FR" dirty="0"/>
              <a:t>Pourquoi ce sujet est-il important ? </a:t>
            </a:r>
          </a:p>
          <a:p>
            <a:r>
              <a:rPr lang="fr-FR" dirty="0"/>
              <a:t>Lien avec un système concret </a:t>
            </a:r>
          </a:p>
          <a:p>
            <a:r>
              <a:rPr lang="fr-FR" dirty="0"/>
              <a:t>Un diagramme de contexte s’il existe.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31D358-A7DB-4C5F-967D-9B760769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30F444-622F-CE32-13CE-DB6ECAD0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4A0FA8-5AEE-8FBC-FD03-31F00B17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808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E4E62-96D5-EC3D-587E-614A64059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5788B-A658-8AE2-7139-2E31B421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259"/>
            <a:ext cx="10515600" cy="867327"/>
          </a:xfrm>
        </p:spPr>
        <p:txBody>
          <a:bodyPr>
            <a:normAutofit/>
          </a:bodyPr>
          <a:lstStyle/>
          <a:p>
            <a:r>
              <a:rPr lang="fr-FR" dirty="0"/>
              <a:t>images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E24A56-DC45-EED9-F871-77BF8DA8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1F651F-E311-D723-B2F6-BD14715B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6E0584-9F83-0DFD-B7A9-FABC8F84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BA09E2-421F-1B26-FDAE-05FC7B4DC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57" y="1892557"/>
            <a:ext cx="7995114" cy="34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8FEB0-3F97-615E-A3BA-3AB679A2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Positionnement dans la progression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11739A-7337-1138-7C78-399403F8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 de progression TSI : </a:t>
            </a:r>
            <a:r>
              <a:rPr lang="fr-FR" dirty="0">
                <a:hlinkClick r:id="rId2"/>
              </a:rPr>
              <a:t>https://sti.eduscol.education.fr/sites/eduscol.education.fr.sti/files/seminaires/13805/13805-exemple-de-progression-didactique-en-cpge-tsi.pdf</a:t>
            </a:r>
            <a:br>
              <a:rPr lang="fr-FR" dirty="0"/>
            </a:br>
            <a:r>
              <a:rPr lang="fr-FR" dirty="0"/>
              <a:t>SI: </a:t>
            </a:r>
            <a:r>
              <a:rPr lang="fr-FR" dirty="0">
                <a:hlinkClick r:id="rId3"/>
              </a:rPr>
              <a:t>https://pedagogie.ac-toulouse.fr/sii/sites/default/files/specialite_si/ressources_pedagogiques_reforme_2019/niveau_premiere_reforme_2019/progression1_premiere/progression_edssi-premierev2</a:t>
            </a:r>
            <a:r>
              <a:rPr lang="fr-FR">
                <a:hlinkClick r:id="rId3"/>
              </a:rPr>
              <a:t>.pdf</a:t>
            </a:r>
            <a:br>
              <a:rPr lang="fr-FR"/>
            </a:br>
            <a:br>
              <a:rPr lang="fr-FR"/>
            </a:br>
            <a:r>
              <a:rPr lang="fr-FR">
                <a:hlinkClick r:id="rId4"/>
              </a:rPr>
              <a:t>https://xl-si.fr/didactique/progression-pedagogique-si/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3F596E-FA97-D84E-8918-B0330380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4413BF-65F2-2199-05AF-3871403B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0C25FF-29FA-4A7B-7E0C-2A3BAF67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8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1C963-331F-51D9-8523-5CD425EE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3D663-CBC9-0891-0611-E71F6778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Positionnement dans la progression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07275-3C3D-9519-1C3A-0F16EF3B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le but:</a:t>
            </a:r>
            <a:br>
              <a:rPr lang="fr-FR" dirty="0"/>
            </a:br>
            <a:r>
              <a:rPr lang="fr-FR" dirty="0"/>
              <a:t>les </a:t>
            </a:r>
            <a:r>
              <a:rPr lang="fr-FR" b="1" dirty="0"/>
              <a:t>4 compétences</a:t>
            </a:r>
            <a:r>
              <a:rPr lang="fr-FR" dirty="0"/>
              <a:t> nationales : Concevoir, Vérifier, Maintenir, Gérer un projet</a:t>
            </a:r>
          </a:p>
          <a:p>
            <a:r>
              <a:rPr lang="fr-FR" dirty="0"/>
              <a:t>les </a:t>
            </a:r>
            <a:r>
              <a:rPr lang="fr-FR" b="1" dirty="0"/>
              <a:t>apprentissages critiques</a:t>
            </a:r>
            <a:r>
              <a:rPr lang="fr-FR" dirty="0"/>
              <a:t> par semestre (S1 à S6)</a:t>
            </a:r>
          </a:p>
          <a:p>
            <a:r>
              <a:rPr lang="fr-FR" dirty="0"/>
              <a:t>les </a:t>
            </a:r>
            <a:r>
              <a:rPr lang="fr-FR" b="1" dirty="0"/>
              <a:t>ressources</a:t>
            </a:r>
            <a:r>
              <a:rPr lang="fr-FR" dirty="0"/>
              <a:t> (ex. R1.01 Électronique, R1.03 Automatique…)</a:t>
            </a:r>
          </a:p>
          <a:p>
            <a:r>
              <a:rPr lang="fr-FR" dirty="0"/>
              <a:t>les </a:t>
            </a:r>
            <a:r>
              <a:rPr lang="fr-FR" b="1" dirty="0"/>
              <a:t>SAÉ</a:t>
            </a:r>
            <a:r>
              <a:rPr lang="fr-FR" dirty="0"/>
              <a:t> types associées à chaque compétence</a:t>
            </a:r>
          </a:p>
          <a:p>
            <a:r>
              <a:rPr lang="fr-FR" dirty="0"/>
              <a:t>Le PN BUT GEII est organisé autour de trois parcours à partir de la 2ème année : AII (Automatisme et Informatique Industrielle), EME (Électricité et Maîtrise de l'Énergie), ESE (Électronique et Systèmes Embarqués)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F19FB2-510F-9450-317F-F513BACC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5C83E3-343F-94B3-38F6-11E8DF76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D53DA9-450E-3458-3D35-77070E26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7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6DE7-E680-AE46-71F5-F99610A0E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99F68-397B-6FE9-6F82-CD2B4586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Compétences générales, développées et connaissances associées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967AB-F4CE-AAB6-6680-64F1AC7D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B99B66-DD76-C057-1C65-583688EB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5AB4F-B0D6-FC87-8B9E-B02979B8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63E5A5-804D-CF2A-BF99-2B577534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0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0530E-A5FD-6B56-816A-E3EE93EE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3B1FC-5328-3022-4BBC-990AB6A4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Prérequis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F3D1B-8AB9-4036-1BF0-0F1AE5AF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097867" cy="48053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DF34C3-A0C8-FA13-D0AE-1C9655AF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E1E3E5-9853-5ED3-E624-7FC0A107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DB11F9-A7B6-735B-F9E9-F1D7CF4F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1E77C4-BD40-6280-8779-90F20F1C3FFA}"/>
              </a:ext>
            </a:extLst>
          </p:cNvPr>
          <p:cNvSpPr txBox="1"/>
          <p:nvPr/>
        </p:nvSpPr>
        <p:spPr>
          <a:xfrm>
            <a:off x="5257800" y="148607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Avant l’activation, un quiz de quinze minutes permet de s’assurer que les prérequis nécessaires à la séquence sont acquis. L’outil retenu est </a:t>
            </a:r>
            <a:r>
              <a:rPr lang="fr-FR" dirty="0" err="1"/>
              <a:t>Wooclap</a:t>
            </a:r>
            <a:r>
              <a:rPr lang="fr-FR" dirty="0"/>
              <a:t> : les élèves se</a:t>
            </a:r>
          </a:p>
          <a:p>
            <a:r>
              <a:rPr lang="fr-FR" dirty="0"/>
              <a:t>connectent depuis leur smartphone via un code affiché, sans créer de compte. Cet outil, développé par une entreprise belge et hébergé sur des serveurs européens, est conforme au RGPD.</a:t>
            </a:r>
          </a:p>
        </p:txBody>
      </p:sp>
    </p:spTree>
    <p:extLst>
      <p:ext uri="{BB962C8B-B14F-4D97-AF65-F5344CB8AC3E}">
        <p14:creationId xmlns:p14="http://schemas.microsoft.com/office/powerpoint/2010/main" val="296025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8AFED-BEE1-4B76-E559-A9B5BCB8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046B26-AC2A-CAEB-D577-C80480CF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Organisation de la séquence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91EB3D-E3F8-2ADD-9F31-E880A8545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6140"/>
            <a:ext cx="8353936" cy="3845719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08D14F-6330-0120-2886-6E80D6BA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10F82B-B4BC-F947-CC1C-2FAC262C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FA6BE4-D810-6F05-6B99-77C035C7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2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E2688-9BB1-9497-6410-8DBBB2512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52CEE-701C-231F-53CC-2195E4AA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Organisation de la séquence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75FB2F-C04F-CCE6-7B9B-E34F72F4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9ED11C-2C3C-1A70-2DBC-9A67A13C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B4E3429-2FBC-8024-192C-F1B2B423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8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E8F0A7-2EF2-EC8D-D0B5-A7224C98CDAC}"/>
              </a:ext>
            </a:extLst>
          </p:cNvPr>
          <p:cNvGrpSpPr/>
          <p:nvPr/>
        </p:nvGrpSpPr>
        <p:grpSpPr>
          <a:xfrm>
            <a:off x="1325155" y="1378921"/>
            <a:ext cx="9766517" cy="4887736"/>
            <a:chOff x="-725" y="717799"/>
            <a:chExt cx="9887238" cy="5470594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E4DE2E0-AC73-8854-4AD0-DFEC0D140072}"/>
                </a:ext>
              </a:extLst>
            </p:cNvPr>
            <p:cNvGrpSpPr/>
            <p:nvPr/>
          </p:nvGrpSpPr>
          <p:grpSpPr>
            <a:xfrm>
              <a:off x="-725" y="717799"/>
              <a:ext cx="9887238" cy="5470594"/>
              <a:chOff x="2711624" y="717799"/>
              <a:chExt cx="9887238" cy="5470594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43E415F0-448A-E3A7-0D19-DB51415AC639}"/>
                  </a:ext>
                </a:extLst>
              </p:cNvPr>
              <p:cNvGrpSpPr/>
              <p:nvPr/>
            </p:nvGrpSpPr>
            <p:grpSpPr>
              <a:xfrm>
                <a:off x="2711624" y="717799"/>
                <a:ext cx="9887238" cy="5375490"/>
                <a:chOff x="89573" y="839643"/>
                <a:chExt cx="9382664" cy="4151109"/>
              </a:xfrm>
            </p:grpSpPr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BEBE9A08-76A2-0AA7-753C-C9BE5D63CBF0}"/>
                    </a:ext>
                  </a:extLst>
                </p:cNvPr>
                <p:cNvGrpSpPr/>
                <p:nvPr/>
              </p:nvGrpSpPr>
              <p:grpSpPr>
                <a:xfrm>
                  <a:off x="181967" y="1015399"/>
                  <a:ext cx="8820472" cy="3975353"/>
                  <a:chOff x="161947" y="1015399"/>
                  <a:chExt cx="8820472" cy="3975353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D608CE9-F342-B98D-0AD0-49424FC08BF1}"/>
                      </a:ext>
                    </a:extLst>
                  </p:cNvPr>
                  <p:cNvSpPr/>
                  <p:nvPr/>
                </p:nvSpPr>
                <p:spPr>
                  <a:xfrm>
                    <a:off x="161947" y="1375439"/>
                    <a:ext cx="8820472" cy="3615313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19069417-7C3F-969F-789F-34BDBEAD7FB2}"/>
                      </a:ext>
                    </a:extLst>
                  </p:cNvPr>
                  <p:cNvSpPr/>
                  <p:nvPr/>
                </p:nvSpPr>
                <p:spPr>
                  <a:xfrm>
                    <a:off x="161947" y="1015399"/>
                    <a:ext cx="2167082" cy="36004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>
                        <a:solidFill>
                          <a:schemeClr val="accent1"/>
                        </a:solidFill>
                      </a:rPr>
                      <a:t>SEQUENCE</a:t>
                    </a:r>
                  </a:p>
                </p:txBody>
              </p:sp>
            </p:grp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BA719554-28B1-7D59-EDB7-F02EFEF5712A}"/>
                    </a:ext>
                  </a:extLst>
                </p:cNvPr>
                <p:cNvCxnSpPr/>
                <p:nvPr/>
              </p:nvCxnSpPr>
              <p:spPr>
                <a:xfrm flipH="1">
                  <a:off x="7578405" y="3124668"/>
                  <a:ext cx="1" cy="836150"/>
                </a:xfrm>
                <a:prstGeom prst="line">
                  <a:avLst/>
                </a:prstGeom>
                <a:ln w="34925">
                  <a:solidFill>
                    <a:srgbClr val="9966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9F6AA347-F5CE-46B5-C915-0120E4181B7A}"/>
                    </a:ext>
                  </a:extLst>
                </p:cNvPr>
                <p:cNvCxnSpPr/>
                <p:nvPr/>
              </p:nvCxnSpPr>
              <p:spPr>
                <a:xfrm>
                  <a:off x="7578405" y="3938650"/>
                  <a:ext cx="1257586" cy="28275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rgbClr val="9966FF"/>
                  </a:solidFill>
                  <a:prstDash val="solid"/>
                </a:ln>
                <a:effectLst/>
              </p:spPr>
            </p:cxnSp>
            <p:sp>
              <p:nvSpPr>
                <p:cNvPr id="22" name="Zone de texte 3">
                  <a:extLst>
                    <a:ext uri="{FF2B5EF4-FFF2-40B4-BE49-F238E27FC236}">
                      <a16:creationId xmlns:a16="http://schemas.microsoft.com/office/drawing/2014/main" id="{5DED1768-FD2E-A778-CDF7-CFA9972A96DF}"/>
                    </a:ext>
                  </a:extLst>
                </p:cNvPr>
                <p:cNvSpPr txBox="1"/>
                <p:nvPr/>
              </p:nvSpPr>
              <p:spPr>
                <a:xfrm>
                  <a:off x="234677" y="2601905"/>
                  <a:ext cx="1064888" cy="44458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000" dirty="0">
                      <a:ln w="9208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FFFF"/>
                      </a:solidFill>
                      <a:effectLst>
                        <a:outerShdw blurRad="63500" dir="3600000" algn="tl">
                          <a:srgbClr val="000000">
                            <a:alpha val="70000"/>
                          </a:srgbClr>
                        </a:outerShdw>
                      </a:effectLst>
                      <a:latin typeface="Comic Sans MS"/>
                      <a:ea typeface="Calibri"/>
                      <a:cs typeface="Times New Roman"/>
                    </a:rPr>
                    <a:t>Activation </a:t>
                  </a:r>
                  <a:endParaRPr lang="fr-FR" sz="11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F04DCA99-D911-B1B3-55F4-3F52BABA12D0}"/>
                    </a:ext>
                  </a:extLst>
                </p:cNvPr>
                <p:cNvSpPr/>
                <p:nvPr/>
              </p:nvSpPr>
              <p:spPr bwMode="auto">
                <a:xfrm>
                  <a:off x="7650414" y="3730855"/>
                  <a:ext cx="1112082" cy="60205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rIns="0" rtlCol="0" anchor="ctr">
                  <a:no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FFFFFF"/>
                      </a:solidFill>
                      <a:latin typeface="Comic Sans MS"/>
                      <a:ea typeface="Times New Roman"/>
                      <a:cs typeface="Times New Roman"/>
                    </a:rPr>
                    <a:t>Remédiation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4" name="Connecteur droit avec flèche 23">
                  <a:extLst>
                    <a:ext uri="{FF2B5EF4-FFF2-40B4-BE49-F238E27FC236}">
                      <a16:creationId xmlns:a16="http://schemas.microsoft.com/office/drawing/2014/main" id="{C824D801-B59C-2DA3-5F82-238E5EAB56A8}"/>
                    </a:ext>
                  </a:extLst>
                </p:cNvPr>
                <p:cNvCxnSpPr/>
                <p:nvPr/>
              </p:nvCxnSpPr>
              <p:spPr>
                <a:xfrm flipH="1" flipV="1">
                  <a:off x="8818211" y="2712388"/>
                  <a:ext cx="17780" cy="1254537"/>
                </a:xfrm>
                <a:prstGeom prst="straightConnector1">
                  <a:avLst/>
                </a:prstGeom>
                <a:ln w="34925">
                  <a:solidFill>
                    <a:srgbClr val="99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Multiplier 29">
                  <a:extLst>
                    <a:ext uri="{FF2B5EF4-FFF2-40B4-BE49-F238E27FC236}">
                      <a16:creationId xmlns:a16="http://schemas.microsoft.com/office/drawing/2014/main" id="{1B71E8E2-225A-4768-26BE-87B0AFB543FE}"/>
                    </a:ext>
                  </a:extLst>
                </p:cNvPr>
                <p:cNvSpPr/>
                <p:nvPr/>
              </p:nvSpPr>
              <p:spPr bwMode="auto">
                <a:xfrm>
                  <a:off x="7314627" y="3482570"/>
                  <a:ext cx="191770" cy="496570"/>
                </a:xfrm>
                <a:prstGeom prst="mathMultiply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ZoneTexte 32">
                  <a:extLst>
                    <a:ext uri="{FF2B5EF4-FFF2-40B4-BE49-F238E27FC236}">
                      <a16:creationId xmlns:a16="http://schemas.microsoft.com/office/drawing/2014/main" id="{D6E29080-5ED3-A6F3-67EA-D09611B0F6E8}"/>
                    </a:ext>
                  </a:extLst>
                </p:cNvPr>
                <p:cNvSpPr txBox="1"/>
                <p:nvPr/>
              </p:nvSpPr>
              <p:spPr>
                <a:xfrm>
                  <a:off x="7119999" y="3070843"/>
                  <a:ext cx="1463144" cy="43688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Séance  classe</a:t>
                  </a:r>
                </a:p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Ou groupe </a:t>
                  </a:r>
                </a:p>
                <a:p>
                  <a:pPr algn="ctr"/>
                  <a:endParaRPr lang="fr-FR" sz="1200" dirty="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7" name="ZoneTexte 28">
                  <a:extLst>
                    <a:ext uri="{FF2B5EF4-FFF2-40B4-BE49-F238E27FC236}">
                      <a16:creationId xmlns:a16="http://schemas.microsoft.com/office/drawing/2014/main" id="{94583DFA-691F-8FEA-C967-C8D99110DD01}"/>
                    </a:ext>
                  </a:extLst>
                </p:cNvPr>
                <p:cNvSpPr txBox="1"/>
                <p:nvPr/>
              </p:nvSpPr>
              <p:spPr>
                <a:xfrm>
                  <a:off x="1350862" y="4097671"/>
                  <a:ext cx="1424533" cy="44005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Séances activités</a:t>
                  </a:r>
                </a:p>
                <a:p>
                  <a:pPr algn="ctr"/>
                  <a:endParaRPr lang="fr-FR" sz="1200" dirty="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F0D33541-B470-3115-1144-FC457FCCFE2E}"/>
                    </a:ext>
                  </a:extLst>
                </p:cNvPr>
                <p:cNvSpPr txBox="1"/>
                <p:nvPr/>
              </p:nvSpPr>
              <p:spPr>
                <a:xfrm>
                  <a:off x="89573" y="3135898"/>
                  <a:ext cx="1239064" cy="44005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Séance  classe </a:t>
                  </a:r>
                </a:p>
              </p:txBody>
            </p:sp>
            <p:sp>
              <p:nvSpPr>
                <p:cNvPr id="29" name="Demi-cadre 28">
                  <a:extLst>
                    <a:ext uri="{FF2B5EF4-FFF2-40B4-BE49-F238E27FC236}">
                      <a16:creationId xmlns:a16="http://schemas.microsoft.com/office/drawing/2014/main" id="{CCC196B8-8F0E-D1BE-5588-96195DA58D17}"/>
                    </a:ext>
                  </a:extLst>
                </p:cNvPr>
                <p:cNvSpPr/>
                <p:nvPr/>
              </p:nvSpPr>
              <p:spPr>
                <a:xfrm>
                  <a:off x="8442501" y="2298129"/>
                  <a:ext cx="189865" cy="390525"/>
                </a:xfrm>
                <a:prstGeom prst="halfFram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>
                    <a:rot lat="0" lon="0" rev="7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097BCB0-B6C4-C3B3-3FCB-135BF3FA2B0C}"/>
                    </a:ext>
                  </a:extLst>
                </p:cNvPr>
                <p:cNvSpPr/>
                <p:nvPr/>
              </p:nvSpPr>
              <p:spPr>
                <a:xfrm>
                  <a:off x="533621" y="4469808"/>
                  <a:ext cx="6781006" cy="26701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Zone de texte 26">
                  <a:extLst>
                    <a:ext uri="{FF2B5EF4-FFF2-40B4-BE49-F238E27FC236}">
                      <a16:creationId xmlns:a16="http://schemas.microsoft.com/office/drawing/2014/main" id="{0217B499-0589-7E81-8C1A-4B9877B10E4C}"/>
                    </a:ext>
                  </a:extLst>
                </p:cNvPr>
                <p:cNvSpPr txBox="1"/>
                <p:nvPr/>
              </p:nvSpPr>
              <p:spPr>
                <a:xfrm>
                  <a:off x="1908802" y="4406259"/>
                  <a:ext cx="2647315" cy="39411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1600" b="1" spc="50" dirty="0">
                      <a:ln w="6744" cap="flat" cmpd="sng" algn="ctr">
                        <a:solidFill>
                          <a:srgbClr val="06111E">
                            <a:alpha val="6500"/>
                          </a:srgbClr>
                        </a:solidFill>
                        <a:prstDash val="solid"/>
                        <a:round/>
                      </a:ln>
                      <a:solidFill>
                        <a:srgbClr val="FAFBFD">
                          <a:alpha val="95000"/>
                        </a:srgbClr>
                      </a:solidFill>
                      <a:effectLst>
                        <a:outerShdw blurRad="50902" dist="38494" dir="13500000" sx="0" sy="0">
                          <a:srgbClr val="000000">
                            <a:alpha val="60000"/>
                          </a:srgbClr>
                        </a:outerShdw>
                      </a:effectLst>
                      <a:latin typeface="Comic Sans MS"/>
                      <a:ea typeface="Calibri"/>
                      <a:cs typeface="Times New Roman"/>
                    </a:rPr>
                    <a:t>Evaluation formative</a:t>
                  </a:r>
                  <a:endParaRPr lang="fr-FR" sz="11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465E0B0B-F7AD-9153-7A8B-9B93FB8937D1}"/>
                    </a:ext>
                  </a:extLst>
                </p:cNvPr>
                <p:cNvSpPr txBox="1"/>
                <p:nvPr/>
              </p:nvSpPr>
              <p:spPr>
                <a:xfrm>
                  <a:off x="591251" y="1706454"/>
                  <a:ext cx="995028" cy="370593"/>
                </a:xfrm>
                <a:prstGeom prst="wedgeRectCallout">
                  <a:avLst>
                    <a:gd name="adj1" fmla="val -71548"/>
                    <a:gd name="adj2" fmla="val 27323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>
                      <a:solidFill>
                        <a:prstClr val="white"/>
                      </a:solidFill>
                    </a:rPr>
                    <a:t>1. J’ai un problème</a:t>
                  </a:r>
                </a:p>
              </p:txBody>
            </p:sp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66919A6D-3E71-3C8A-DC34-3BEBF5CDCEBA}"/>
                    </a:ext>
                  </a:extLst>
                </p:cNvPr>
                <p:cNvSpPr txBox="1"/>
                <p:nvPr/>
              </p:nvSpPr>
              <p:spPr>
                <a:xfrm>
                  <a:off x="2005720" y="1129603"/>
                  <a:ext cx="1851626" cy="523220"/>
                </a:xfrm>
                <a:prstGeom prst="wedgeRectCallout">
                  <a:avLst>
                    <a:gd name="adj1" fmla="val -54762"/>
                    <a:gd name="adj2" fmla="val 64108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prstClr val="white"/>
                      </a:solidFill>
                    </a:rPr>
                    <a:t>2. Je tente de résoudre  le problème</a:t>
                  </a:r>
                </a:p>
              </p:txBody>
            </p:sp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62889920-9E2A-F8A7-BBD8-FFADE152886A}"/>
                    </a:ext>
                  </a:extLst>
                </p:cNvPr>
                <p:cNvSpPr txBox="1"/>
                <p:nvPr/>
              </p:nvSpPr>
              <p:spPr>
                <a:xfrm>
                  <a:off x="4125366" y="1438655"/>
                  <a:ext cx="1555734" cy="370593"/>
                </a:xfrm>
                <a:prstGeom prst="wedgeRectCallout">
                  <a:avLst>
                    <a:gd name="adj1" fmla="val -60132"/>
                    <a:gd name="adj2" fmla="val -5072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prstClr val="white"/>
                      </a:solidFill>
                    </a:rPr>
                    <a:t>3. Je réinvesti, je transpose</a:t>
                  </a:r>
                </a:p>
              </p:txBody>
            </p:sp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7C1A7165-380F-C7BE-5F2A-9F35167BE316}"/>
                    </a:ext>
                  </a:extLst>
                </p:cNvPr>
                <p:cNvSpPr txBox="1"/>
                <p:nvPr/>
              </p:nvSpPr>
              <p:spPr>
                <a:xfrm>
                  <a:off x="7891808" y="1274457"/>
                  <a:ext cx="1580429" cy="307777"/>
                </a:xfrm>
                <a:prstGeom prst="wedgeRectCallout">
                  <a:avLst>
                    <a:gd name="adj1" fmla="val -27406"/>
                    <a:gd name="adj2" fmla="val 108007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prstClr val="white"/>
                      </a:solidFill>
                    </a:rPr>
                    <a:t>5. Je valide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A6BA0DF-ACC7-355D-846A-E76820EB110A}"/>
                    </a:ext>
                  </a:extLst>
                </p:cNvPr>
                <p:cNvSpPr/>
                <p:nvPr/>
              </p:nvSpPr>
              <p:spPr>
                <a:xfrm>
                  <a:off x="5418234" y="2088542"/>
                  <a:ext cx="1870994" cy="150253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algn="ctr"/>
                  <a:r>
                    <a:rPr lang="fr-FR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Synthèse  </a:t>
                  </a:r>
                </a:p>
              </p:txBody>
            </p:sp>
            <p:sp>
              <p:nvSpPr>
                <p:cNvPr id="37" name="ZoneTexte 28">
                  <a:extLst>
                    <a:ext uri="{FF2B5EF4-FFF2-40B4-BE49-F238E27FC236}">
                      <a16:creationId xmlns:a16="http://schemas.microsoft.com/office/drawing/2014/main" id="{A590E17C-B9F7-D65A-7F2B-B2AF557DB6F1}"/>
                    </a:ext>
                  </a:extLst>
                </p:cNvPr>
                <p:cNvSpPr txBox="1"/>
                <p:nvPr/>
              </p:nvSpPr>
              <p:spPr>
                <a:xfrm>
                  <a:off x="5472351" y="3675046"/>
                  <a:ext cx="1424533" cy="26862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Séances activités</a:t>
                  </a:r>
                </a:p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Sur 1 semaine</a:t>
                  </a:r>
                </a:p>
              </p:txBody>
            </p:sp>
            <p:sp>
              <p:nvSpPr>
                <p:cNvPr id="38" name="ZoneTexte 29">
                  <a:extLst>
                    <a:ext uri="{FF2B5EF4-FFF2-40B4-BE49-F238E27FC236}">
                      <a16:creationId xmlns:a16="http://schemas.microsoft.com/office/drawing/2014/main" id="{BF1CADD5-7952-F69D-128F-ABB061179273}"/>
                    </a:ext>
                  </a:extLst>
                </p:cNvPr>
                <p:cNvSpPr txBox="1"/>
                <p:nvPr/>
              </p:nvSpPr>
              <p:spPr>
                <a:xfrm>
                  <a:off x="5591261" y="3183767"/>
                  <a:ext cx="1273270" cy="44513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/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Séance classe</a:t>
                  </a:r>
                </a:p>
                <a:p>
                  <a:pPr algn="ctr"/>
                  <a:r>
                    <a:rPr lang="fr-FR" sz="1100" b="1" i="1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Ou groupe</a:t>
                  </a:r>
                </a:p>
              </p:txBody>
            </p:sp>
            <p:cxnSp>
              <p:nvCxnSpPr>
                <p:cNvPr id="39" name="Connecteur droit avec flèche 38">
                  <a:extLst>
                    <a:ext uri="{FF2B5EF4-FFF2-40B4-BE49-F238E27FC236}">
                      <a16:creationId xmlns:a16="http://schemas.microsoft.com/office/drawing/2014/main" id="{B6385B2A-7C9A-EE32-A323-55BE86ADF2BC}"/>
                    </a:ext>
                  </a:extLst>
                </p:cNvPr>
                <p:cNvCxnSpPr/>
                <p:nvPr/>
              </p:nvCxnSpPr>
              <p:spPr>
                <a:xfrm>
                  <a:off x="463762" y="2755329"/>
                  <a:ext cx="8416963" cy="0"/>
                </a:xfrm>
                <a:prstGeom prst="straightConnector1">
                  <a:avLst/>
                </a:prstGeom>
                <a:ln w="34925" cmpd="sng">
                  <a:solidFill>
                    <a:srgbClr val="9966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11F59EB-22EE-003D-859A-822A364A6E88}"/>
                    </a:ext>
                  </a:extLst>
                </p:cNvPr>
                <p:cNvSpPr/>
                <p:nvPr/>
              </p:nvSpPr>
              <p:spPr>
                <a:xfrm>
                  <a:off x="7404658" y="2477820"/>
                  <a:ext cx="893827" cy="626202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FFFFFF"/>
                      </a:solidFill>
                      <a:latin typeface="Comic Sans MS"/>
                      <a:ea typeface="Times New Roman"/>
                      <a:cs typeface="Times New Roman"/>
                    </a:rPr>
                    <a:t>Evaluation</a:t>
                  </a:r>
                </a:p>
                <a:p>
                  <a:pPr algn="ctr"/>
                  <a:r>
                    <a:rPr lang="fr-FR" sz="1000" b="1" dirty="0">
                      <a:solidFill>
                        <a:srgbClr val="FFFFFF"/>
                      </a:solidFill>
                      <a:latin typeface="Comic Sans MS"/>
                      <a:ea typeface="Times New Roman"/>
                      <a:cs typeface="Times New Roman"/>
                    </a:rPr>
                    <a:t>Sommative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8C50246-B98A-4BD9-8F36-7277F95D4B5A}"/>
                    </a:ext>
                  </a:extLst>
                </p:cNvPr>
                <p:cNvSpPr/>
                <p:nvPr/>
              </p:nvSpPr>
              <p:spPr>
                <a:xfrm>
                  <a:off x="5461678" y="2447950"/>
                  <a:ext cx="535114" cy="627654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45720" rIns="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1000" b="1" dirty="0" err="1">
                      <a:solidFill>
                        <a:prstClr val="white"/>
                      </a:solidFill>
                      <a:latin typeface="Comic Sans MS" panose="030F0702030302020204" pitchFamily="66" charset="0"/>
                    </a:rPr>
                    <a:t>Restitu</a:t>
                  </a:r>
                  <a:endParaRPr lang="fr-FR" sz="1000" b="1" dirty="0">
                    <a:solidFill>
                      <a:prstClr val="white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:r>
                    <a:rPr lang="fr-FR" sz="1000" b="1" dirty="0" err="1">
                      <a:solidFill>
                        <a:prstClr val="white"/>
                      </a:solidFill>
                      <a:latin typeface="Comic Sans MS" panose="030F0702030302020204" pitchFamily="66" charset="0"/>
                    </a:rPr>
                    <a:t>tion</a:t>
                  </a:r>
                  <a:endParaRPr lang="fr-FR" sz="1000" b="1" dirty="0">
                    <a:solidFill>
                      <a:prstClr val="white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8C825803-3B01-05BE-DBA2-B2D2852147DB}"/>
                    </a:ext>
                  </a:extLst>
                </p:cNvPr>
                <p:cNvSpPr/>
                <p:nvPr/>
              </p:nvSpPr>
              <p:spPr bwMode="auto">
                <a:xfrm>
                  <a:off x="6127257" y="2331346"/>
                  <a:ext cx="1161971" cy="9144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FFFFFF"/>
                      </a:solidFill>
                      <a:latin typeface="Comic Sans MS"/>
                      <a:ea typeface="Times New Roman"/>
                      <a:cs typeface="Times New Roman"/>
                    </a:rPr>
                    <a:t>Structuration des connaissances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81E46EE-EFC2-E6C9-56AB-BCC93E76048B}"/>
                    </a:ext>
                  </a:extLst>
                </p:cNvPr>
                <p:cNvSpPr/>
                <p:nvPr/>
              </p:nvSpPr>
              <p:spPr>
                <a:xfrm>
                  <a:off x="282088" y="2457416"/>
                  <a:ext cx="887605" cy="63890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prstClr val="white"/>
                      </a:solidFill>
                      <a:latin typeface="Comic Sans MS" panose="030F0702030302020204" pitchFamily="66" charset="0"/>
                    </a:rPr>
                    <a:t>Activation</a:t>
                  </a:r>
                </a:p>
              </p:txBody>
            </p: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5A3087B7-8A04-D120-C45E-8D300E4BD908}"/>
                    </a:ext>
                  </a:extLst>
                </p:cNvPr>
                <p:cNvSpPr/>
                <p:nvPr/>
              </p:nvSpPr>
              <p:spPr bwMode="auto">
                <a:xfrm rot="18177413">
                  <a:off x="3454992" y="1927423"/>
                  <a:ext cx="1929436" cy="170077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/>
                <a:p>
                  <a:endParaRPr lang="fr-F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36906DDA-8391-ADE6-0D48-04829FF44B57}"/>
                    </a:ext>
                  </a:extLst>
                </p:cNvPr>
                <p:cNvSpPr/>
                <p:nvPr/>
              </p:nvSpPr>
              <p:spPr bwMode="auto">
                <a:xfrm>
                  <a:off x="4056038" y="1969590"/>
                  <a:ext cx="866774" cy="479279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fr-FR" sz="1000" dirty="0">
                      <a:ln w="9208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FFFF"/>
                      </a:solidFill>
                      <a:effectLst>
                        <a:outerShdw blurRad="63500" dir="3600000" algn="tl">
                          <a:srgbClr val="000000">
                            <a:alpha val="70000"/>
                          </a:srgbClr>
                        </a:outerShdw>
                      </a:effectLst>
                      <a:latin typeface="Comic Sans MS"/>
                      <a:ea typeface="Times New Roman"/>
                      <a:cs typeface="Times New Roman"/>
                    </a:rPr>
                    <a:t>Td1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34B2C423-A118-26FA-E065-1488F9CB4E6A}"/>
                    </a:ext>
                  </a:extLst>
                </p:cNvPr>
                <p:cNvSpPr/>
                <p:nvPr/>
              </p:nvSpPr>
              <p:spPr bwMode="auto">
                <a:xfrm>
                  <a:off x="3853131" y="3124668"/>
                  <a:ext cx="866774" cy="479279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fr-FR" sz="1000" dirty="0">
                      <a:ln w="9208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FFFF"/>
                      </a:solidFill>
                      <a:effectLst>
                        <a:outerShdw blurRad="63500" dir="3600000" algn="tl">
                          <a:srgbClr val="000000">
                            <a:alpha val="70000"/>
                          </a:srgbClr>
                        </a:outerShdw>
                      </a:effectLst>
                      <a:latin typeface="Comic Sans MS"/>
                      <a:ea typeface="Times New Roman"/>
                      <a:cs typeface="Times New Roman"/>
                    </a:rPr>
                    <a:t>Td3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00C93D87-04B8-91EE-CDAE-2E67C957B2E9}"/>
                    </a:ext>
                  </a:extLst>
                </p:cNvPr>
                <p:cNvSpPr/>
                <p:nvPr/>
              </p:nvSpPr>
              <p:spPr bwMode="auto">
                <a:xfrm>
                  <a:off x="4211404" y="2534865"/>
                  <a:ext cx="866774" cy="479279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fr-FR" sz="1000" dirty="0">
                      <a:ln w="9208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FFFF"/>
                      </a:solidFill>
                      <a:effectLst>
                        <a:outerShdw blurRad="63500" dir="3600000" algn="tl">
                          <a:srgbClr val="000000">
                            <a:alpha val="70000"/>
                          </a:srgbClr>
                        </a:outerShdw>
                      </a:effectLst>
                      <a:latin typeface="Comic Sans MS"/>
                      <a:ea typeface="Times New Roman"/>
                      <a:cs typeface="Times New Roman"/>
                    </a:rPr>
                    <a:t>Td2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C0345745-1C39-BA60-7DB6-D3BE8070F3C5}"/>
                    </a:ext>
                  </a:extLst>
                </p:cNvPr>
                <p:cNvSpPr txBox="1"/>
                <p:nvPr/>
              </p:nvSpPr>
              <p:spPr>
                <a:xfrm>
                  <a:off x="6021105" y="839643"/>
                  <a:ext cx="1824505" cy="675786"/>
                </a:xfrm>
                <a:prstGeom prst="wedgeRectCallout">
                  <a:avLst>
                    <a:gd name="adj1" fmla="val -53569"/>
                    <a:gd name="adj2" fmla="val 40946"/>
                  </a:avLst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prstClr val="white"/>
                      </a:solidFill>
                    </a:rPr>
                    <a:t>4. J’ai conceptualisé et acquis de nouvelles connaissances et je sais les utiliser</a:t>
                  </a:r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AC469B62-D249-64A3-41C5-F7676958B4BD}"/>
                    </a:ext>
                  </a:extLst>
                </p:cNvPr>
                <p:cNvSpPr/>
                <p:nvPr/>
              </p:nvSpPr>
              <p:spPr bwMode="auto">
                <a:xfrm rot="18177413">
                  <a:off x="991373" y="1996368"/>
                  <a:ext cx="2534437" cy="194024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/>
                <a:p>
                  <a:endParaRPr lang="fr-F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6DDA5C10-5D78-D109-F62D-63D20E7093FE}"/>
                    </a:ext>
                  </a:extLst>
                </p:cNvPr>
                <p:cNvSpPr/>
                <p:nvPr/>
              </p:nvSpPr>
              <p:spPr bwMode="auto">
                <a:xfrm>
                  <a:off x="1988124" y="1986384"/>
                  <a:ext cx="866774" cy="479279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fr-FR" sz="1000" dirty="0">
                      <a:ln w="9208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FFFF"/>
                      </a:solidFill>
                      <a:effectLst>
                        <a:outerShdw blurRad="63500" dir="3600000" algn="tl">
                          <a:srgbClr val="000000">
                            <a:alpha val="70000"/>
                          </a:srgbClr>
                        </a:outerShdw>
                      </a:effectLst>
                      <a:latin typeface="Comic Sans MS"/>
                      <a:ea typeface="Times New Roman"/>
                      <a:cs typeface="Times New Roman"/>
                    </a:rPr>
                    <a:t>Systeme1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0E936E8F-704B-432F-CD2F-05CFE18F7C28}"/>
                    </a:ext>
                  </a:extLst>
                </p:cNvPr>
                <p:cNvSpPr/>
                <p:nvPr/>
              </p:nvSpPr>
              <p:spPr bwMode="auto">
                <a:xfrm>
                  <a:off x="1242565" y="3311572"/>
                  <a:ext cx="1451078" cy="569595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fr-FR" sz="1000" b="1" dirty="0">
                      <a:solidFill>
                        <a:srgbClr val="FFFFFF"/>
                      </a:solidFill>
                      <a:latin typeface="Comic Sans MS"/>
                      <a:ea typeface="Times New Roman"/>
                      <a:cs typeface="Times New Roman"/>
                    </a:rPr>
                    <a:t>Apports de connaissances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BE17C668-DBCC-34D8-7F48-6B81BF74EEC8}"/>
                    </a:ext>
                  </a:extLst>
                </p:cNvPr>
                <p:cNvSpPr/>
                <p:nvPr/>
              </p:nvSpPr>
              <p:spPr bwMode="auto">
                <a:xfrm>
                  <a:off x="1417902" y="2645389"/>
                  <a:ext cx="866774" cy="479279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fr-FR" sz="1000" dirty="0">
                      <a:ln w="9208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FFFF"/>
                      </a:solidFill>
                      <a:effectLst>
                        <a:outerShdw blurRad="63500" dir="3600000" algn="tl">
                          <a:srgbClr val="000000">
                            <a:alpha val="70000"/>
                          </a:srgbClr>
                        </a:outerShdw>
                      </a:effectLst>
                      <a:latin typeface="Comic Sans MS"/>
                      <a:ea typeface="Times New Roman"/>
                      <a:cs typeface="Times New Roman"/>
                    </a:rPr>
                    <a:t>Systeme2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0709E2AF-3DA9-0EB7-1545-9499E2C6CE65}"/>
                    </a:ext>
                  </a:extLst>
                </p:cNvPr>
                <p:cNvSpPr/>
                <p:nvPr/>
              </p:nvSpPr>
              <p:spPr bwMode="auto">
                <a:xfrm>
                  <a:off x="2307492" y="2537228"/>
                  <a:ext cx="866774" cy="479279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fr-FR" sz="1000" dirty="0">
                      <a:ln w="9208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rgbClr val="FFFFFF"/>
                      </a:solidFill>
                      <a:effectLst>
                        <a:outerShdw blurRad="63500" dir="3600000" algn="tl">
                          <a:srgbClr val="000000">
                            <a:alpha val="70000"/>
                          </a:srgbClr>
                        </a:outerShdw>
                      </a:effectLst>
                      <a:latin typeface="Comic Sans MS"/>
                      <a:ea typeface="Times New Roman"/>
                      <a:cs typeface="Times New Roman"/>
                    </a:rPr>
                    <a:t>Systeme3</a:t>
                  </a:r>
                  <a:endParaRPr lang="fr-FR" sz="1200" dirty="0">
                    <a:solidFill>
                      <a:prstClr val="white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33EDBC7-BDF6-33AE-A890-C4E6E199B39C}"/>
                  </a:ext>
                </a:extLst>
              </p:cNvPr>
              <p:cNvSpPr txBox="1"/>
              <p:nvPr/>
            </p:nvSpPr>
            <p:spPr>
              <a:xfrm>
                <a:off x="10384770" y="5403169"/>
                <a:ext cx="1662355" cy="785224"/>
              </a:xfrm>
              <a:prstGeom prst="wedgeRectCallout">
                <a:avLst>
                  <a:gd name="adj1" fmla="val -58602"/>
                  <a:gd name="adj2" fmla="val -103562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prstClr val="white"/>
                    </a:solidFill>
                  </a:rPr>
                  <a:t>5b. Un dispositif complémentaire</a:t>
                </a:r>
              </a:p>
              <a:p>
                <a:pPr algn="ctr"/>
                <a:r>
                  <a:rPr lang="fr-FR" sz="1400" dirty="0">
                    <a:solidFill>
                      <a:prstClr val="white"/>
                    </a:solidFill>
                  </a:rPr>
                  <a:t>m’aide</a:t>
                </a:r>
              </a:p>
            </p:txBody>
          </p:sp>
        </p:grp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CE0DA0F-4DFF-91E6-CAE4-BCCEB918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8" y="2225084"/>
              <a:ext cx="397822" cy="123647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A07FA9C-28EB-0707-E962-B5CA5D7E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3722" y="1700808"/>
              <a:ext cx="397822" cy="123647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1D5C67A-5A06-48A1-CC93-09EBCBAB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7512" y="1480141"/>
              <a:ext cx="397822" cy="123647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5DDFD20-BA6A-6D2F-A565-56BFCEEC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6753" y="1621214"/>
              <a:ext cx="397822" cy="123647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3ED36D0-159A-8E28-BAA9-0A6DFEC0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658" y="4849705"/>
              <a:ext cx="397822" cy="123647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73C61DA-2BC8-14F5-D747-4A287254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3867" y="1832485"/>
              <a:ext cx="397822" cy="1236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04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1D9B3-B57D-6A6D-E65D-F241CF67E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32FCC-2FA9-05BC-18D8-54C47067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Organisation de la séquence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149963-0E09-CC91-3338-AE1E68C4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13/06/2026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32E113-E2DA-42FD-15CF-BB528176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fr-FR" dirty="0"/>
              <a:t>Xavier Louis — </a:t>
            </a:r>
            <a:r>
              <a:rPr lang="fr-FR" dirty="0" err="1"/>
              <a:t>N°candidat</a:t>
            </a:r>
            <a:r>
              <a:rPr lang="fr-FR" dirty="0"/>
              <a:t> : 2245162380 — Agrégation Externe SII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BF1CA4-D6D8-04AF-B915-016BEA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0F6B-AE5D-4ECE-B7ED-C3A66FC4A9E5}" type="slidenum">
              <a:rPr lang="fr-FR" smtClean="0"/>
              <a:t>9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A7451D6-0B8E-AD76-7AD0-E55E153C918D}"/>
              </a:ext>
            </a:extLst>
          </p:cNvPr>
          <p:cNvGrpSpPr/>
          <p:nvPr/>
        </p:nvGrpSpPr>
        <p:grpSpPr>
          <a:xfrm>
            <a:off x="1281594" y="1005840"/>
            <a:ext cx="10515600" cy="5282992"/>
            <a:chOff x="102017" y="509796"/>
            <a:chExt cx="11847709" cy="627281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E11034F-1962-88FF-5F8C-F8A2C368B9D0}"/>
                </a:ext>
              </a:extLst>
            </p:cNvPr>
            <p:cNvGrpSpPr/>
            <p:nvPr/>
          </p:nvGrpSpPr>
          <p:grpSpPr>
            <a:xfrm>
              <a:off x="102017" y="825368"/>
              <a:ext cx="11847709" cy="5957240"/>
              <a:chOff x="102017" y="732902"/>
              <a:chExt cx="11847709" cy="5957240"/>
            </a:xfrm>
          </p:grpSpPr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1D6845D5-DB8C-B2D1-BE5E-6EF869B3C370}"/>
                  </a:ext>
                </a:extLst>
              </p:cNvPr>
              <p:cNvGrpSpPr/>
              <p:nvPr/>
            </p:nvGrpSpPr>
            <p:grpSpPr>
              <a:xfrm>
                <a:off x="102017" y="732902"/>
                <a:ext cx="11847709" cy="5957240"/>
                <a:chOff x="102017" y="732902"/>
                <a:chExt cx="11847709" cy="5957240"/>
              </a:xfrm>
            </p:grpSpPr>
            <p:grpSp>
              <p:nvGrpSpPr>
                <p:cNvPr id="64" name="Groupe 63">
                  <a:extLst>
                    <a:ext uri="{FF2B5EF4-FFF2-40B4-BE49-F238E27FC236}">
                      <a16:creationId xmlns:a16="http://schemas.microsoft.com/office/drawing/2014/main" id="{641910D3-2898-1E20-B5E2-9E8DE6D53226}"/>
                    </a:ext>
                  </a:extLst>
                </p:cNvPr>
                <p:cNvGrpSpPr/>
                <p:nvPr/>
              </p:nvGrpSpPr>
              <p:grpSpPr>
                <a:xfrm>
                  <a:off x="102017" y="732902"/>
                  <a:ext cx="11847709" cy="5957240"/>
                  <a:chOff x="2711624" y="752611"/>
                  <a:chExt cx="10169743" cy="5464022"/>
                </a:xfrm>
              </p:grpSpPr>
              <p:grpSp>
                <p:nvGrpSpPr>
                  <p:cNvPr id="71" name="Groupe 70">
                    <a:extLst>
                      <a:ext uri="{FF2B5EF4-FFF2-40B4-BE49-F238E27FC236}">
                        <a16:creationId xmlns:a16="http://schemas.microsoft.com/office/drawing/2014/main" id="{E72AA05E-455C-E614-544D-65835DEB8598}"/>
                      </a:ext>
                    </a:extLst>
                  </p:cNvPr>
                  <p:cNvGrpSpPr/>
                  <p:nvPr/>
                </p:nvGrpSpPr>
                <p:grpSpPr>
                  <a:xfrm>
                    <a:off x="2711624" y="752611"/>
                    <a:ext cx="10169743" cy="5464022"/>
                    <a:chOff x="89573" y="866526"/>
                    <a:chExt cx="9650752" cy="4219464"/>
                  </a:xfrm>
                </p:grpSpPr>
                <p:grpSp>
                  <p:nvGrpSpPr>
                    <p:cNvPr id="73" name="Groupe 72">
                      <a:extLst>
                        <a:ext uri="{FF2B5EF4-FFF2-40B4-BE49-F238E27FC236}">
                          <a16:creationId xmlns:a16="http://schemas.microsoft.com/office/drawing/2014/main" id="{E75A5A42-C809-7FC9-C917-39F6E737BD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967" y="1015399"/>
                      <a:ext cx="8820472" cy="3975353"/>
                      <a:chOff x="161947" y="1015399"/>
                      <a:chExt cx="8820472" cy="3975353"/>
                    </a:xfrm>
                  </p:grpSpPr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BCC50B1F-E210-17D7-1B4A-63476C98EA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1947" y="1375439"/>
                        <a:ext cx="8820472" cy="3615313"/>
                      </a:xfrm>
                      <a:prstGeom prst="rect">
                        <a:avLst/>
                      </a:prstGeom>
                      <a:solidFill>
                        <a:srgbClr val="FBD5E6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CEA925DB-8BB0-E662-BA41-5E1741B526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1947" y="1015399"/>
                        <a:ext cx="2167082" cy="360040"/>
                      </a:xfrm>
                      <a:prstGeom prst="rect">
                        <a:avLst/>
                      </a:prstGeom>
                      <a:solidFill>
                        <a:srgbClr val="FBD5E6"/>
                      </a:solidFill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dirty="0">
                            <a:solidFill>
                              <a:schemeClr val="accent1"/>
                            </a:solidFill>
                          </a:rPr>
                          <a:t>SEQUENCE (ressources)</a:t>
                        </a:r>
                      </a:p>
                    </p:txBody>
                  </p:sp>
                </p:grpSp>
                <p:cxnSp>
                  <p:nvCxnSpPr>
                    <p:cNvPr id="74" name="Connecteur droit 73">
                      <a:extLst>
                        <a:ext uri="{FF2B5EF4-FFF2-40B4-BE49-F238E27FC236}">
                          <a16:creationId xmlns:a16="http://schemas.microsoft.com/office/drawing/2014/main" id="{151AB8E1-4143-F78F-1A86-23D613B4523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578405" y="3124668"/>
                      <a:ext cx="1" cy="836150"/>
                    </a:xfrm>
                    <a:prstGeom prst="line">
                      <a:avLst/>
                    </a:prstGeom>
                    <a:ln w="34925">
                      <a:solidFill>
                        <a:srgbClr val="9966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Connecteur droit 74">
                      <a:extLst>
                        <a:ext uri="{FF2B5EF4-FFF2-40B4-BE49-F238E27FC236}">
                          <a16:creationId xmlns:a16="http://schemas.microsoft.com/office/drawing/2014/main" id="{8F17F5D4-291E-573B-B26D-63E2630C17B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78405" y="3938650"/>
                      <a:ext cx="1257586" cy="28275"/>
                    </a:xfrm>
                    <a:prstGeom prst="line">
                      <a:avLst/>
                    </a:prstGeom>
                    <a:noFill/>
                    <a:ln w="34925" cap="flat" cmpd="sng" algn="ctr">
                      <a:solidFill>
                        <a:srgbClr val="9966FF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76" name="Zone de texte 3">
                      <a:extLst>
                        <a:ext uri="{FF2B5EF4-FFF2-40B4-BE49-F238E27FC236}">
                          <a16:creationId xmlns:a16="http://schemas.microsoft.com/office/drawing/2014/main" id="{B624A19F-1D10-A3CF-5747-8CB620336F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677" y="2601905"/>
                      <a:ext cx="1064888" cy="44458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/>
                          <a:ea typeface="Calibri"/>
                          <a:cs typeface="Times New Roman"/>
                        </a:rPr>
                        <a:t>Activation </a:t>
                      </a:r>
                      <a:endParaRPr lang="fr-FR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77" name="Ellipse 76">
                      <a:extLst>
                        <a:ext uri="{FF2B5EF4-FFF2-40B4-BE49-F238E27FC236}">
                          <a16:creationId xmlns:a16="http://schemas.microsoft.com/office/drawing/2014/main" id="{4677CFE1-9C1B-3825-47FE-1AE2D9CF8C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50414" y="3730855"/>
                      <a:ext cx="1112082" cy="602050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rIns="0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Remédiation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cxnSp>
                  <p:nvCxnSpPr>
                    <p:cNvPr id="78" name="Connecteur droit avec flèche 77">
                      <a:extLst>
                        <a:ext uri="{FF2B5EF4-FFF2-40B4-BE49-F238E27FC236}">
                          <a16:creationId xmlns:a16="http://schemas.microsoft.com/office/drawing/2014/main" id="{E77E54CC-9A5B-0B1E-2FD1-3A954B7A46FD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8818211" y="2712388"/>
                      <a:ext cx="17780" cy="1254537"/>
                    </a:xfrm>
                    <a:prstGeom prst="straightConnector1">
                      <a:avLst/>
                    </a:prstGeom>
                    <a:ln w="34925">
                      <a:solidFill>
                        <a:srgbClr val="9966FF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9" name="Multiplier 29">
                      <a:extLst>
                        <a:ext uri="{FF2B5EF4-FFF2-40B4-BE49-F238E27FC236}">
                          <a16:creationId xmlns:a16="http://schemas.microsoft.com/office/drawing/2014/main" id="{7EDAD318-11CD-1AEE-EEFD-99E0FDB314F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314627" y="3482570"/>
                      <a:ext cx="191770" cy="496570"/>
                    </a:xfrm>
                    <a:prstGeom prst="mathMultiply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endParaRPr lang="fr-F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0" name="ZoneTexte 32">
                      <a:extLst>
                        <a:ext uri="{FF2B5EF4-FFF2-40B4-BE49-F238E27FC236}">
                          <a16:creationId xmlns:a16="http://schemas.microsoft.com/office/drawing/2014/main" id="{57670CD7-523B-CD94-23A6-DAABBCE4B6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9999" y="3070843"/>
                      <a:ext cx="1463144" cy="436880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/>
                    <a:p>
                      <a:pPr algn="ctr"/>
                      <a:r>
                        <a:rPr lang="fr-FR" sz="1100" b="1" i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Séance  classe</a:t>
                      </a:r>
                    </a:p>
                    <a:p>
                      <a:pPr algn="ctr"/>
                      <a:r>
                        <a:rPr lang="fr-FR" sz="1100" b="1" i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Ou groupe </a:t>
                      </a:r>
                    </a:p>
                    <a:p>
                      <a:pPr algn="ctr"/>
                      <a:endParaRPr lang="fr-FR" sz="1200" dirty="0">
                        <a:solidFill>
                          <a:prstClr val="black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81" name="ZoneTexte 28">
                      <a:extLst>
                        <a:ext uri="{FF2B5EF4-FFF2-40B4-BE49-F238E27FC236}">
                          <a16:creationId xmlns:a16="http://schemas.microsoft.com/office/drawing/2014/main" id="{160EF9A7-9FFC-5912-FEEC-983580D563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0461" y="3694763"/>
                      <a:ext cx="1424533" cy="178638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/>
                    <a:p>
                      <a:pPr algn="ctr"/>
                      <a:r>
                        <a:rPr lang="fr-FR" sz="1100" b="1" i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Séances activités</a:t>
                      </a:r>
                    </a:p>
                    <a:p>
                      <a:pPr algn="ctr"/>
                      <a:endParaRPr lang="fr-FR" sz="1200" dirty="0">
                        <a:solidFill>
                          <a:prstClr val="black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82" name="ZoneTexte 27">
                      <a:extLst>
                        <a:ext uri="{FF2B5EF4-FFF2-40B4-BE49-F238E27FC236}">
                          <a16:creationId xmlns:a16="http://schemas.microsoft.com/office/drawing/2014/main" id="{136864EF-4352-24B2-F53C-EB4EC48026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573" y="3135898"/>
                      <a:ext cx="1239064" cy="440055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/>
                    <a:p>
                      <a:pPr algn="ctr"/>
                      <a:r>
                        <a:rPr lang="fr-FR" sz="1100" b="1" i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Séance  classe </a:t>
                      </a:r>
                    </a:p>
                  </p:txBody>
                </p:sp>
                <p:sp>
                  <p:nvSpPr>
                    <p:cNvPr id="83" name="Demi-cadre 82">
                      <a:extLst>
                        <a:ext uri="{FF2B5EF4-FFF2-40B4-BE49-F238E27FC236}">
                          <a16:creationId xmlns:a16="http://schemas.microsoft.com/office/drawing/2014/main" id="{A89C3928-C8C2-6F43-FA32-9025C1FB3A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2501" y="2298129"/>
                      <a:ext cx="189865" cy="390525"/>
                    </a:xfrm>
                    <a:prstGeom prst="halfFram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  <a:scene3d>
                      <a:camera prst="orthographicFront">
                        <a:rot lat="0" lon="0" rev="780000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B529FE4A-9D32-1F23-1B31-C962FC1C0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455" y="4702678"/>
                      <a:ext cx="6781006" cy="2670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5" name="Zone de texte 26">
                      <a:extLst>
                        <a:ext uri="{FF2B5EF4-FFF2-40B4-BE49-F238E27FC236}">
                          <a16:creationId xmlns:a16="http://schemas.microsoft.com/office/drawing/2014/main" id="{01A21B8C-0DA8-FA12-5B79-81EB94DF0E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5213" y="4691877"/>
                      <a:ext cx="2647315" cy="394113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spc="50" dirty="0">
                          <a:ln w="6744" cap="flat" cmpd="sng" algn="ctr">
                            <a:solidFill>
                              <a:srgbClr val="06111E">
                                <a:alpha val="65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AFBFD">
                              <a:alpha val="95000"/>
                            </a:srgbClr>
                          </a:solidFill>
                          <a:effectLst>
                            <a:outerShdw blurRad="50902" dist="38494" dir="13500000" sx="0" sy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omic Sans MS"/>
                          <a:ea typeface="Calibri"/>
                          <a:cs typeface="Times New Roman"/>
                        </a:rPr>
                        <a:t>Evaluation formative</a:t>
                      </a:r>
                      <a:endParaRPr lang="fr-FR" sz="1100" dirty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86" name="ZoneTexte 85">
                      <a:extLst>
                        <a:ext uri="{FF2B5EF4-FFF2-40B4-BE49-F238E27FC236}">
                          <a16:creationId xmlns:a16="http://schemas.microsoft.com/office/drawing/2014/main" id="{55638153-78D2-8B5C-7A80-A192DE38D8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8758" y="1720388"/>
                      <a:ext cx="995028" cy="523190"/>
                    </a:xfrm>
                    <a:prstGeom prst="wedgeRectCallout">
                      <a:avLst>
                        <a:gd name="adj1" fmla="val -71548"/>
                        <a:gd name="adj2" fmla="val 27323"/>
                      </a:avLst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1 J’ai de nouvelles</a:t>
                      </a:r>
                    </a:p>
                    <a:p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connaissances</a:t>
                      </a:r>
                    </a:p>
                  </p:txBody>
                </p:sp>
                <p:sp>
                  <p:nvSpPr>
                    <p:cNvPr id="87" name="ZoneTexte 86">
                      <a:extLst>
                        <a:ext uri="{FF2B5EF4-FFF2-40B4-BE49-F238E27FC236}">
                          <a16:creationId xmlns:a16="http://schemas.microsoft.com/office/drawing/2014/main" id="{79C00ADA-444B-B601-9174-438B0242FD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1843" y="1042155"/>
                      <a:ext cx="1851626" cy="675786"/>
                    </a:xfrm>
                    <a:prstGeom prst="wedgeRectCallout">
                      <a:avLst>
                        <a:gd name="adj1" fmla="val -69677"/>
                        <a:gd name="adj2" fmla="val 46372"/>
                      </a:avLst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2. Je m’approprie les connaissances pour résoudre un problème,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je transpose</a:t>
                      </a:r>
                    </a:p>
                  </p:txBody>
                </p:sp>
                <p:sp>
                  <p:nvSpPr>
                    <p:cNvPr id="88" name="ZoneTexte 87">
                      <a:extLst>
                        <a:ext uri="{FF2B5EF4-FFF2-40B4-BE49-F238E27FC236}">
                          <a16:creationId xmlns:a16="http://schemas.microsoft.com/office/drawing/2014/main" id="{2D05628A-A641-DD71-B993-E3F189490E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35430" y="3671729"/>
                      <a:ext cx="1555734" cy="675786"/>
                    </a:xfrm>
                    <a:prstGeom prst="wedgeRectCallout">
                      <a:avLst>
                        <a:gd name="adj1" fmla="val -76270"/>
                        <a:gd name="adj2" fmla="val -34147"/>
                      </a:avLst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3. Je développe et utilise les connaissances par l’expérimentation.</a:t>
                      </a:r>
                    </a:p>
                  </p:txBody>
                </p:sp>
                <p:sp>
                  <p:nvSpPr>
                    <p:cNvPr id="89" name="ZoneTexte 88">
                      <a:extLst>
                        <a:ext uri="{FF2B5EF4-FFF2-40B4-BE49-F238E27FC236}">
                          <a16:creationId xmlns:a16="http://schemas.microsoft.com/office/drawing/2014/main" id="{E82C4B93-D642-2819-CB02-707AE0805D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59896" y="1239428"/>
                      <a:ext cx="1580429" cy="307777"/>
                    </a:xfrm>
                    <a:prstGeom prst="wedgeRectCallout">
                      <a:avLst>
                        <a:gd name="adj1" fmla="val -36408"/>
                        <a:gd name="adj2" fmla="val 134016"/>
                      </a:avLst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n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5. Je valide</a:t>
                      </a: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1CEEDF3D-0998-E857-71BA-60E70E1BA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2827" y="2058285"/>
                      <a:ext cx="1870994" cy="1502531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 anchorCtr="0"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Synthèse  </a:t>
                      </a:r>
                    </a:p>
                  </p:txBody>
                </p:sp>
                <p:sp>
                  <p:nvSpPr>
                    <p:cNvPr id="91" name="ZoneTexte 28">
                      <a:extLst>
                        <a:ext uri="{FF2B5EF4-FFF2-40B4-BE49-F238E27FC236}">
                          <a16:creationId xmlns:a16="http://schemas.microsoft.com/office/drawing/2014/main" id="{18637B6A-E3A2-2240-4064-7BFBFA0743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76165" y="4292525"/>
                      <a:ext cx="1424533" cy="268620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/>
                    <a:p>
                      <a:pPr algn="ctr"/>
                      <a:r>
                        <a:rPr lang="fr-FR" sz="1100" b="1" i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Séances activités</a:t>
                      </a:r>
                    </a:p>
                  </p:txBody>
                </p:sp>
                <p:sp>
                  <p:nvSpPr>
                    <p:cNvPr id="92" name="ZoneTexte 29">
                      <a:extLst>
                        <a:ext uri="{FF2B5EF4-FFF2-40B4-BE49-F238E27FC236}">
                          <a16:creationId xmlns:a16="http://schemas.microsoft.com/office/drawing/2014/main" id="{6E38CD7D-4BA8-925C-6C56-A4EF8E648E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5855" y="3153508"/>
                      <a:ext cx="1273270" cy="445135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/>
                    <a:p>
                      <a:pPr algn="ctr"/>
                      <a:r>
                        <a:rPr lang="fr-FR" sz="1100" b="1" i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Séance classe</a:t>
                      </a:r>
                    </a:p>
                    <a:p>
                      <a:pPr algn="ctr"/>
                      <a:r>
                        <a:rPr lang="fr-FR" sz="1100" b="1" i="1" dirty="0">
                          <a:solidFill>
                            <a:srgbClr val="000000"/>
                          </a:solidFill>
                          <a:ea typeface="Times New Roman"/>
                          <a:cs typeface="Times New Roman"/>
                        </a:rPr>
                        <a:t>Ou groupe</a:t>
                      </a:r>
                    </a:p>
                  </p:txBody>
                </p:sp>
                <p:cxnSp>
                  <p:nvCxnSpPr>
                    <p:cNvPr id="93" name="Connecteur droit avec flèche 92">
                      <a:extLst>
                        <a:ext uri="{FF2B5EF4-FFF2-40B4-BE49-F238E27FC236}">
                          <a16:creationId xmlns:a16="http://schemas.microsoft.com/office/drawing/2014/main" id="{9A7931AD-7210-EEF1-A5E2-2557F0DA0D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63762" y="2755329"/>
                      <a:ext cx="8416963" cy="0"/>
                    </a:xfrm>
                    <a:prstGeom prst="straightConnector1">
                      <a:avLst/>
                    </a:prstGeom>
                    <a:ln w="34925" cmpd="sng">
                      <a:solidFill>
                        <a:srgbClr val="9966FF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A3339F8-AD7F-C213-B6D0-5001105B86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4658" y="2477820"/>
                      <a:ext cx="893827" cy="626202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Evaluation</a:t>
                      </a:r>
                    </a:p>
                    <a:p>
                      <a:pPr algn="ctr"/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Sommative</a:t>
                      </a:r>
                    </a:p>
                  </p:txBody>
                </p:sp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8DF58794-3829-4D4D-C07F-231F47548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6273" y="2417693"/>
                      <a:ext cx="535114" cy="627654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45720" rIns="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000" b="1" dirty="0" err="1">
                          <a:solidFill>
                            <a:prstClr val="white"/>
                          </a:solidFill>
                          <a:latin typeface="Comic Sans MS" panose="030F0702030302020204" pitchFamily="66" charset="0"/>
                        </a:rPr>
                        <a:t>Restitu</a:t>
                      </a:r>
                      <a:endParaRPr lang="fr-FR" sz="1000" b="1" dirty="0">
                        <a:solidFill>
                          <a:prstClr val="white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fr-FR" sz="1000" b="1" dirty="0" err="1">
                          <a:solidFill>
                            <a:prstClr val="white"/>
                          </a:solidFill>
                          <a:latin typeface="Comic Sans MS" panose="030F0702030302020204" pitchFamily="66" charset="0"/>
                        </a:rPr>
                        <a:t>tion</a:t>
                      </a:r>
                      <a:endParaRPr lang="fr-FR" sz="1000" b="1" dirty="0">
                        <a:solidFill>
                          <a:prstClr val="white"/>
                        </a:solidFill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96" name="Ellipse 95">
                      <a:extLst>
                        <a:ext uri="{FF2B5EF4-FFF2-40B4-BE49-F238E27FC236}">
                          <a16:creationId xmlns:a16="http://schemas.microsoft.com/office/drawing/2014/main" id="{6BE417CA-C723-1C8D-DEB8-7A14A91739B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51850" y="2301091"/>
                      <a:ext cx="1161971" cy="914400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Structuration des connaissances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4D4D0336-B66D-F936-0355-1ACC6F45EF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2088" y="2457416"/>
                      <a:ext cx="887605" cy="638905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fr-FR" sz="1000" b="1" dirty="0">
                          <a:solidFill>
                            <a:prstClr val="white"/>
                          </a:solidFill>
                          <a:latin typeface="Comic Sans MS" panose="030F0702030302020204" pitchFamily="66" charset="0"/>
                        </a:rPr>
                        <a:t>Apports de </a:t>
                      </a:r>
                      <a:r>
                        <a:rPr lang="fr-FR" sz="1000" b="1" dirty="0" err="1">
                          <a:solidFill>
                            <a:prstClr val="white"/>
                          </a:solidFill>
                          <a:latin typeface="Comic Sans MS" panose="030F0702030302020204" pitchFamily="66" charset="0"/>
                        </a:rPr>
                        <a:t>ConnaissancesCM</a:t>
                      </a:r>
                      <a:endParaRPr lang="fr-FR" sz="1000" b="1" dirty="0">
                        <a:solidFill>
                          <a:prstClr val="white"/>
                        </a:solidFill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98" name="ZoneTexte 97">
                      <a:extLst>
                        <a:ext uri="{FF2B5EF4-FFF2-40B4-BE49-F238E27FC236}">
                          <a16:creationId xmlns:a16="http://schemas.microsoft.com/office/drawing/2014/main" id="{1DC6CED9-1BA8-45DD-AF3E-3820B9E2A3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74753" y="866526"/>
                      <a:ext cx="1824505" cy="675786"/>
                    </a:xfrm>
                    <a:prstGeom prst="wedgeRectCallout">
                      <a:avLst>
                        <a:gd name="adj1" fmla="val -59990"/>
                        <a:gd name="adj2" fmla="val 31046"/>
                      </a:avLst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ln>
                      <a:noFill/>
                    </a:ln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4. J’ai conceptualisé et acquis de nouvelles connaissances.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prstClr val="white"/>
                          </a:solidFill>
                        </a:rPr>
                        <a:t>Je sais les utiliser</a:t>
                      </a:r>
                    </a:p>
                  </p:txBody>
                </p:sp>
                <p:sp>
                  <p:nvSpPr>
                    <p:cNvPr id="99" name="Ellipse 98">
                      <a:extLst>
                        <a:ext uri="{FF2B5EF4-FFF2-40B4-BE49-F238E27FC236}">
                          <a16:creationId xmlns:a16="http://schemas.microsoft.com/office/drawing/2014/main" id="{F08AFFC2-DA80-AD87-947A-8E58EBDF8C32}"/>
                        </a:ext>
                      </a:extLst>
                    </p:cNvPr>
                    <p:cNvSpPr/>
                    <p:nvPr/>
                  </p:nvSpPr>
                  <p:spPr bwMode="auto">
                    <a:xfrm rot="18177413">
                      <a:off x="2852424" y="3011711"/>
                      <a:ext cx="1929436" cy="1700771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/>
                    <a:p>
                      <a:endParaRPr lang="fr-FR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0" name="Ellipse 99">
                      <a:extLst>
                        <a:ext uri="{FF2B5EF4-FFF2-40B4-BE49-F238E27FC236}">
                          <a16:creationId xmlns:a16="http://schemas.microsoft.com/office/drawing/2014/main" id="{D15C92D3-E858-20BF-C0A5-4EEEB0725EEF}"/>
                        </a:ext>
                      </a:extLst>
                    </p:cNvPr>
                    <p:cNvSpPr/>
                    <p:nvPr/>
                  </p:nvSpPr>
                  <p:spPr bwMode="auto">
                    <a:xfrm rot="18177413">
                      <a:off x="1334815" y="1882422"/>
                      <a:ext cx="1957044" cy="1704194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/>
                    <a:p>
                      <a:endParaRPr lang="fr-FR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1" name="Ellipse 100">
                      <a:extLst>
                        <a:ext uri="{FF2B5EF4-FFF2-40B4-BE49-F238E27FC236}">
                          <a16:creationId xmlns:a16="http://schemas.microsoft.com/office/drawing/2014/main" id="{BD061718-C686-3113-E040-45848E3E3C0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05720" y="1921062"/>
                      <a:ext cx="866774" cy="479279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/>
                          <a:ea typeface="Times New Roman"/>
                          <a:cs typeface="Times New Roman"/>
                        </a:rPr>
                        <a:t>TD1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102" name="Ellipse 101">
                      <a:extLst>
                        <a:ext uri="{FF2B5EF4-FFF2-40B4-BE49-F238E27FC236}">
                          <a16:creationId xmlns:a16="http://schemas.microsoft.com/office/drawing/2014/main" id="{5D039A46-EF84-18D3-BCAA-255A8DABD5D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61171" y="2463891"/>
                      <a:ext cx="866774" cy="479279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/>
                          <a:ea typeface="Times New Roman"/>
                          <a:cs typeface="Times New Roman"/>
                        </a:rPr>
                        <a:t>TD2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103" name="Ellipse 102">
                      <a:extLst>
                        <a:ext uri="{FF2B5EF4-FFF2-40B4-BE49-F238E27FC236}">
                          <a16:creationId xmlns:a16="http://schemas.microsoft.com/office/drawing/2014/main" id="{0E666AC0-1968-7E37-83EA-6689D6AE026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28159" y="3082006"/>
                      <a:ext cx="866774" cy="479279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/>
                          <a:ea typeface="Times New Roman"/>
                          <a:cs typeface="Times New Roman"/>
                        </a:rPr>
                        <a:t>TD3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104" name="Ellipse 103">
                      <a:extLst>
                        <a:ext uri="{FF2B5EF4-FFF2-40B4-BE49-F238E27FC236}">
                          <a16:creationId xmlns:a16="http://schemas.microsoft.com/office/drawing/2014/main" id="{1444AF8F-892F-BDE6-F6CA-62756957B3E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453473" y="3053875"/>
                      <a:ext cx="866774" cy="479279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/>
                          <a:ea typeface="Times New Roman"/>
                          <a:cs typeface="Times New Roman"/>
                        </a:rPr>
                        <a:t>TP1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105" name="Ellipse 104">
                      <a:extLst>
                        <a:ext uri="{FF2B5EF4-FFF2-40B4-BE49-F238E27FC236}">
                          <a16:creationId xmlns:a16="http://schemas.microsoft.com/office/drawing/2014/main" id="{FF0EB3B4-D392-6814-E05B-A883CBD1DD0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608843" y="3619153"/>
                      <a:ext cx="866774" cy="479279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/>
                          <a:ea typeface="Times New Roman"/>
                          <a:cs typeface="Times New Roman"/>
                        </a:rPr>
                        <a:t>TP2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106" name="Ellipse 105">
                      <a:extLst>
                        <a:ext uri="{FF2B5EF4-FFF2-40B4-BE49-F238E27FC236}">
                          <a16:creationId xmlns:a16="http://schemas.microsoft.com/office/drawing/2014/main" id="{37D71477-DA6D-D9EA-EBDF-7CB131611ED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250564" y="4208951"/>
                      <a:ext cx="866774" cy="479279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lang="fr-FR" sz="100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/>
                          <a:ea typeface="Times New Roman"/>
                          <a:cs typeface="Times New Roman"/>
                        </a:rPr>
                        <a:t>TP3</a:t>
                      </a:r>
                      <a:endParaRPr lang="fr-FR" sz="1200" dirty="0">
                        <a:solidFill>
                          <a:prstClr val="white"/>
                        </a:solidFill>
                        <a:latin typeface="Times New Roman"/>
                        <a:ea typeface="Times New Roman"/>
                      </a:endParaRPr>
                    </a:p>
                  </p:txBody>
                </p:sp>
              </p:grpSp>
              <p:sp>
                <p:nvSpPr>
                  <p:cNvPr id="72" name="ZoneTexte 71">
                    <a:extLst>
                      <a:ext uri="{FF2B5EF4-FFF2-40B4-BE49-F238E27FC236}">
                        <a16:creationId xmlns:a16="http://schemas.microsoft.com/office/drawing/2014/main" id="{19D89529-76AE-5F0F-CAFA-31B242ECA67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4770" y="5403169"/>
                    <a:ext cx="1662355" cy="785224"/>
                  </a:xfrm>
                  <a:prstGeom prst="wedgeRectCallout">
                    <a:avLst>
                      <a:gd name="adj1" fmla="val -58602"/>
                      <a:gd name="adj2" fmla="val -103562"/>
                    </a:avLst>
                  </a:pr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solidFill>
                          <a:prstClr val="white"/>
                        </a:solidFill>
                      </a:rPr>
                      <a:t>5b. Un dispositif complémentaire</a:t>
                    </a:r>
                  </a:p>
                  <a:p>
                    <a:pPr algn="ctr"/>
                    <a:r>
                      <a:rPr lang="fr-FR" sz="1400" dirty="0">
                        <a:solidFill>
                          <a:prstClr val="white"/>
                        </a:solidFill>
                      </a:rPr>
                      <a:t>m’aide</a:t>
                    </a:r>
                  </a:p>
                </p:txBody>
              </p:sp>
            </p:grpSp>
            <p:pic>
              <p:nvPicPr>
                <p:cNvPr id="65" name="Image 64">
                  <a:extLst>
                    <a:ext uri="{FF2B5EF4-FFF2-40B4-BE49-F238E27FC236}">
                      <a16:creationId xmlns:a16="http://schemas.microsoft.com/office/drawing/2014/main" id="{342F173F-CF9A-F887-EA1B-5A3FA2F068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998" y="2338291"/>
                  <a:ext cx="463461" cy="1348089"/>
                </a:xfrm>
                <a:prstGeom prst="rect">
                  <a:avLst/>
                </a:prstGeom>
              </p:spPr>
            </p:pic>
            <p:pic>
              <p:nvPicPr>
                <p:cNvPr id="66" name="Image 65">
                  <a:extLst>
                    <a:ext uri="{FF2B5EF4-FFF2-40B4-BE49-F238E27FC236}">
                      <a16:creationId xmlns:a16="http://schemas.microsoft.com/office/drawing/2014/main" id="{45398070-9333-9BED-2BE1-2806C7AB4B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9541" y="1766690"/>
                  <a:ext cx="463461" cy="1348089"/>
                </a:xfrm>
                <a:prstGeom prst="rect">
                  <a:avLst/>
                </a:prstGeom>
              </p:spPr>
            </p:pic>
            <p:pic>
              <p:nvPicPr>
                <p:cNvPr id="67" name="Image 66">
                  <a:extLst>
                    <a:ext uri="{FF2B5EF4-FFF2-40B4-BE49-F238E27FC236}">
                      <a16:creationId xmlns:a16="http://schemas.microsoft.com/office/drawing/2014/main" id="{7CC9F2CA-7236-8D8D-F9DE-14984EB176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4174" y="1494094"/>
                  <a:ext cx="463461" cy="1348089"/>
                </a:xfrm>
                <a:prstGeom prst="rect">
                  <a:avLst/>
                </a:prstGeom>
              </p:spPr>
            </p:pic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7769ABE9-F4C2-7752-86D1-EBEE35EA50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1272" y="4694816"/>
                  <a:ext cx="463461" cy="1348089"/>
                </a:xfrm>
                <a:prstGeom prst="rect">
                  <a:avLst/>
                </a:prstGeom>
              </p:spPr>
            </p:pic>
            <p:pic>
              <p:nvPicPr>
                <p:cNvPr id="69" name="Image 68">
                  <a:extLst>
                    <a:ext uri="{FF2B5EF4-FFF2-40B4-BE49-F238E27FC236}">
                      <a16:creationId xmlns:a16="http://schemas.microsoft.com/office/drawing/2014/main" id="{4B1EF770-BE5F-3180-AF82-770C0521C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33539" y="5199831"/>
                  <a:ext cx="463461" cy="1348089"/>
                </a:xfrm>
                <a:prstGeom prst="rect">
                  <a:avLst/>
                </a:prstGeom>
              </p:spPr>
            </p:pic>
            <p:pic>
              <p:nvPicPr>
                <p:cNvPr id="70" name="Image 69">
                  <a:extLst>
                    <a:ext uri="{FF2B5EF4-FFF2-40B4-BE49-F238E27FC236}">
                      <a16:creationId xmlns:a16="http://schemas.microsoft.com/office/drawing/2014/main" id="{1E211357-F1C3-3018-8281-86B2888056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8483" y="1910254"/>
                  <a:ext cx="463461" cy="1348089"/>
                </a:xfrm>
                <a:prstGeom prst="rect">
                  <a:avLst/>
                </a:prstGeom>
              </p:spPr>
            </p:pic>
          </p:grpSp>
          <p:cxnSp>
            <p:nvCxnSpPr>
              <p:cNvPr id="61" name="Connecteur : en angle 60">
                <a:extLst>
                  <a:ext uri="{FF2B5EF4-FFF2-40B4-BE49-F238E27FC236}">
                    <a16:creationId xmlns:a16="http://schemas.microsoft.com/office/drawing/2014/main" id="{D47DAFEE-E749-608B-0A40-1869C33B81C3}"/>
                  </a:ext>
                </a:extLst>
              </p:cNvPr>
              <p:cNvCxnSpPr>
                <a:cxnSpLocks/>
                <a:stCxn id="97" idx="2"/>
                <a:endCxn id="99" idx="1"/>
              </p:cNvCxnSpPr>
              <p:nvPr/>
            </p:nvCxnSpPr>
            <p:spPr>
              <a:xfrm rot="16200000" flipH="1">
                <a:off x="1465153" y="3299069"/>
                <a:ext cx="1487693" cy="2651618"/>
              </a:xfrm>
              <a:prstGeom prst="bentConnector2">
                <a:avLst/>
              </a:prstGeom>
              <a:ln w="34925" cmpd="sng">
                <a:solidFill>
                  <a:srgbClr val="99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 : en angle 61">
                <a:extLst>
                  <a:ext uri="{FF2B5EF4-FFF2-40B4-BE49-F238E27FC236}">
                    <a16:creationId xmlns:a16="http://schemas.microsoft.com/office/drawing/2014/main" id="{C4E567AD-428E-D4A2-7235-ED152E5EE7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84502" y="3399604"/>
                <a:ext cx="698986" cy="691765"/>
              </a:xfrm>
              <a:prstGeom prst="bentConnector3">
                <a:avLst>
                  <a:gd name="adj1" fmla="val 50000"/>
                </a:avLst>
              </a:prstGeom>
              <a:ln w="34925" cmpd="sng">
                <a:solidFill>
                  <a:srgbClr val="9966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92BBD2E5-BDCF-C3D8-9D16-2AD390A1A1F2}"/>
                  </a:ext>
                </a:extLst>
              </p:cNvPr>
              <p:cNvCxnSpPr>
                <a:cxnSpLocks/>
                <a:stCxn id="100" idx="4"/>
                <a:endCxn id="99" idx="0"/>
              </p:cNvCxnSpPr>
              <p:nvPr/>
            </p:nvCxnSpPr>
            <p:spPr>
              <a:xfrm>
                <a:off x="3709753" y="3939296"/>
                <a:ext cx="92423" cy="454965"/>
              </a:xfrm>
              <a:prstGeom prst="line">
                <a:avLst/>
              </a:prstGeom>
              <a:ln w="34925" cmpd="sng">
                <a:solidFill>
                  <a:srgbClr val="9966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64C4854B-BC0F-7264-14A6-0BB9D9CFC198}"/>
                </a:ext>
              </a:extLst>
            </p:cNvPr>
            <p:cNvGrpSpPr/>
            <p:nvPr/>
          </p:nvGrpSpPr>
          <p:grpSpPr>
            <a:xfrm>
              <a:off x="5486527" y="509796"/>
              <a:ext cx="1558195" cy="1095724"/>
              <a:chOff x="5486527" y="355686"/>
              <a:chExt cx="1558195" cy="109572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A8BDC15-7E2D-1AB2-6135-B3079CFBFB06}"/>
                  </a:ext>
                </a:extLst>
              </p:cNvPr>
              <p:cNvSpPr/>
              <p:nvPr/>
            </p:nvSpPr>
            <p:spPr>
              <a:xfrm>
                <a:off x="5591820" y="355686"/>
                <a:ext cx="1452902" cy="852043"/>
              </a:xfrm>
              <a:prstGeom prst="rect">
                <a:avLst/>
              </a:prstGeom>
              <a:solidFill>
                <a:srgbClr val="7870F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fr-FR" dirty="0"/>
                  <a:t>SAE</a:t>
                </a:r>
              </a:p>
            </p:txBody>
          </p:sp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6E377C2A-FBCA-A3D4-6E47-0AE163BF3297}"/>
                  </a:ext>
                </a:extLst>
              </p:cNvPr>
              <p:cNvSpPr/>
              <p:nvPr/>
            </p:nvSpPr>
            <p:spPr>
              <a:xfrm>
                <a:off x="5743826" y="762209"/>
                <a:ext cx="465188" cy="421240"/>
              </a:xfrm>
              <a:prstGeom prst="roundRect">
                <a:avLst/>
              </a:prstGeom>
              <a:solidFill>
                <a:srgbClr val="F8AEC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R</a:t>
                </a:r>
              </a:p>
            </p:txBody>
          </p:sp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7AFAAE7A-1F55-1EDF-67FB-113B9BF07447}"/>
                  </a:ext>
                </a:extLst>
              </p:cNvPr>
              <p:cNvSpPr/>
              <p:nvPr/>
            </p:nvSpPr>
            <p:spPr>
              <a:xfrm>
                <a:off x="6399658" y="760498"/>
                <a:ext cx="465188" cy="421240"/>
              </a:xfrm>
              <a:prstGeom prst="roundRect">
                <a:avLst/>
              </a:prstGeom>
              <a:solidFill>
                <a:srgbClr val="F8AEC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R</a:t>
                </a:r>
              </a:p>
            </p:txBody>
          </p: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9B2BCB2F-AE26-9662-84C6-1FD36C623377}"/>
                  </a:ext>
                </a:extLst>
              </p:cNvPr>
              <p:cNvCxnSpPr/>
              <p:nvPr/>
            </p:nvCxnSpPr>
            <p:spPr>
              <a:xfrm flipH="1">
                <a:off x="5486527" y="1068512"/>
                <a:ext cx="380017" cy="3828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9974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1499</Words>
  <Application>Microsoft Office PowerPoint</Application>
  <PresentationFormat>Grand écran</PresentationFormat>
  <Paragraphs>272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Comic Sans MS</vt:lpstr>
      <vt:lpstr>Times New Roman</vt:lpstr>
      <vt:lpstr>Thème Office</vt:lpstr>
      <vt:lpstr>Titre de la séquence pédagogique Système support  Référentiel/Programme   </vt:lpstr>
      <vt:lpstr>Description du système et pertinence avec la séquence pédagogique demandée</vt:lpstr>
      <vt:lpstr>Positionnement dans la progression pédagogique</vt:lpstr>
      <vt:lpstr>Positionnement dans la progression pédagogique</vt:lpstr>
      <vt:lpstr>Compétences générales, développées et connaissances associées</vt:lpstr>
      <vt:lpstr>Prérequis</vt:lpstr>
      <vt:lpstr>Organisation de la séquence</vt:lpstr>
      <vt:lpstr>Organisation de la séquence</vt:lpstr>
      <vt:lpstr>Organisation de la séquence</vt:lpstr>
      <vt:lpstr>Organisation de la séquence</vt:lpstr>
      <vt:lpstr>Organisation matériel/logiciel et durée de la séquence</vt:lpstr>
      <vt:lpstr>Démarche d’investigation, résolution d’un Problème ou de projet</vt:lpstr>
      <vt:lpstr>Démarche d’investigation, résolution d’un Problème ou de projet</vt:lpstr>
      <vt:lpstr>Démarche d’investigation, résolution d’un Problème ou de projet</vt:lpstr>
      <vt:lpstr>Fiche élève d’activité</vt:lpstr>
      <vt:lpstr>Ancrage dans la recherche en éducation</vt:lpstr>
      <vt:lpstr>Coups de pouce – différentiation - Restitution</vt:lpstr>
      <vt:lpstr>En résumé (1/2)</vt:lpstr>
      <vt:lpstr>En résumé (2/2)</vt:lpstr>
      <vt:lpstr>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 XAVIER</dc:creator>
  <cp:lastModifiedBy>LOUIS XAVIER</cp:lastModifiedBy>
  <cp:revision>8</cp:revision>
  <dcterms:created xsi:type="dcterms:W3CDTF">2026-04-02T15:17:09Z</dcterms:created>
  <dcterms:modified xsi:type="dcterms:W3CDTF">2026-06-13T09:48:46Z</dcterms:modified>
</cp:coreProperties>
</file>