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57" r:id="rId4"/>
    <p:sldId id="259" r:id="rId5"/>
    <p:sldId id="262" r:id="rId6"/>
    <p:sldId id="260" r:id="rId7"/>
    <p:sldId id="268" r:id="rId8"/>
    <p:sldId id="261" r:id="rId9"/>
    <p:sldId id="266" r:id="rId10"/>
    <p:sldId id="269" r:id="rId11"/>
    <p:sldId id="263" r:id="rId12"/>
    <p:sldId id="267" r:id="rId13"/>
    <p:sldId id="264" r:id="rId14"/>
    <p:sldId id="27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8181"/>
    <a:srgbClr val="9FA8DA"/>
    <a:srgbClr val="3F51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081A3-D763-4DE4-9C8F-D80265734980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FF441-F096-4C7B-ABC8-C133578C84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8107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AD937B-152A-33B6-9EC9-DC2BFB723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92C3CA0-A771-E63E-26FF-1A8D767E3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BAF01C-CB80-8EBE-AB03-9F3FE71CB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862F18-3773-9593-C045-FB8894C7A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6DA7BD-3293-6C3D-BF3E-8EC8B3836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314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105C5F-22B4-6BEF-CAB2-943C4F7E6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BA2A365-F61E-6FCE-E84B-980FB2CFF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695B64-6CA2-ACF7-65F8-8B8874BE3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A78F22-D2F8-262B-106F-BF15AD04E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1D3856-E9C4-4EDF-D840-6636E47ED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82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2B8795C-B241-5126-5416-B1B8847E1E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9C131D-373E-EE3D-5186-847F12431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5DD5A7-16D2-7A51-685E-02102FFE8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7F270C-4B72-AE82-8140-260F1F533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1E9A4F-8848-5F67-2D02-5BDE6DE8A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662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57D521-961D-9D96-8822-37EC418A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38F1745-05DA-56B8-7B30-C5DBDDEDD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4C4E325-168E-5D26-5181-178650671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>
                <a:solidFill>
                  <a:schemeClr val="bg1"/>
                </a:solidFill>
              </a:rPr>
              <a:t>Xavier Louis — N°candidat : 2245162380 — Agrégation Interne SII 2026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F13A5D2-D149-8481-F56A-AE839691C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E6A90F6B-AE5D-4ECE-B7ED-C3A66FC4A9E5}" type="slidenum">
              <a:rPr lang="fr-FR" smtClean="0"/>
              <a:pPr algn="ctr"/>
              <a:t>‹N°›</a:t>
            </a:fld>
            <a:endParaRPr lang="fr-FR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16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CA527A-3E08-DFCE-FF8F-F5DCC7915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87AF2D-35C0-00E6-D1F9-2429AA56C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9A885C-C3C6-EC66-5829-AD5C4784B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2F8E36-16E1-9DA2-F76B-B4222317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C6342A-6B2C-199A-478E-6C1E282B1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674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C467A-4E31-7DB9-D562-273FCD5BE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78E481-7A1B-D362-F750-5C6A4A22E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631223-01BA-54B8-F53A-88472F13D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D454C4-6F46-C70F-82F8-A096AB386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C0CAD7-E6D5-45BF-9E3B-35C9E4151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680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23799-3069-20E6-63BE-61D9E0E52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9F85AD-CA17-179C-D1CF-5F495EAF30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28246F-06F5-F220-20B9-CA3F66CD5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95D456-3725-EA21-0F7F-F7CDFE8F8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429570-D4A5-5092-8DED-8310A1062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B169FD-A98F-E712-2864-304FD5D61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01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6BCC3-E536-F472-98C6-4CEA592E9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B23BC6-BA6A-CF43-7263-49FCC6BB2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3FB654-C85C-544C-9A3E-5CC8EF8CA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4A2ED3E-1D84-10F8-42B0-DA28B39A3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4FC82CF-C1A5-8562-C5F4-CCDD47F6D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1978C4-FFD5-AA4E-FADC-328C7017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9D6D99E-B016-C791-78D3-7AFD949F9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A97AFFB-F16B-641D-833D-E7AA326C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37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CCAFF7-67B0-9A55-4546-C19370FC7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D506C95-6BAD-E229-D8B0-63638E62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C8F4E8-ECD4-6427-196B-DF32E79C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458BF5-1326-16B7-B130-79A116669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079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3AABEF7-308C-3EAE-624C-1C858124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FC4463-B13C-35C3-CFB2-D2253D75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8264F3-8D36-6315-396D-AEE8692E1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6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D7EB83-C228-3C3E-7E0E-BC218895D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09D01C-18C8-D00D-B2B8-F5BBFA0E8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300A9CE-D16D-449B-A6CF-7A3E0DD84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9E61C0-676B-5C38-D358-12D10AD62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FF5824-5466-1F17-B9B8-625BC10DA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529501-B05D-0F6A-F637-2573EA9C7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976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BCD341-DB49-F174-816E-6DB5AB259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C4BCB56-7EDE-FFFE-D2FA-41E1A0FEC1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94232F0-072B-8E91-89AD-1EC9E59BB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98CA58-4309-B855-943A-E99925ED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1EB1E-3D96-5B45-C763-CB50176E2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1DA8BA-EC2A-91D0-FFAF-6D322C594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40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E9DAEB5-AD16-BFA9-3859-873959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  <a:prstGeom prst="rect">
            <a:avLst/>
          </a:prstGeom>
          <a:solidFill>
            <a:srgbClr val="3F51B5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CC627C-4B1D-164A-C192-4B696D1FC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99430"/>
            <a:ext cx="10515600" cy="4777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D2A91F-3B57-ED00-E6BA-098E97D3C8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9FA8DA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/>
              <a:t>03/04/2026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4804F5-A729-263C-ABF0-0129826983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9FA8DA"/>
          </a:solidFill>
        </p:spPr>
        <p:txBody>
          <a:bodyPr vert="horz" lIns="91440" tIns="45720" rIns="91440" bIns="45720" rtlCol="0" anchor="ctr"/>
          <a:lstStyle>
            <a:lvl1pPr algn="ctr">
              <a:defRPr lang="fr-FR" sz="1200" dirty="0">
                <a:solidFill>
                  <a:schemeClr val="bg1"/>
                </a:solidFill>
              </a:defRPr>
            </a:lvl1pPr>
          </a:lstStyle>
          <a:p>
            <a:r>
              <a:rPr lang="fr-FR" sz="1200">
                <a:solidFill>
                  <a:schemeClr val="bg1"/>
                </a:solidFill>
              </a:rPr>
              <a:t>Xavier Louis — N°candidat : 2245162380 — Agrégation Interne SII 2026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E8130E-B62A-D003-EF85-02978B0478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9FA8DA"/>
          </a:solidFill>
        </p:spPr>
        <p:txBody>
          <a:bodyPr vert="horz" lIns="91440" tIns="45720" rIns="91440" bIns="45720" rtlCol="0" anchor="ctr"/>
          <a:lstStyle>
            <a:lvl1pPr algn="r">
              <a:defRPr lang="fr-FR" sz="1200" smtClean="0">
                <a:solidFill>
                  <a:schemeClr val="bg1"/>
                </a:solidFill>
              </a:defRPr>
            </a:lvl1pPr>
          </a:lstStyle>
          <a:p>
            <a:pPr algn="ctr"/>
            <a:fld id="{E6A90F6B-AE5D-4ECE-B7ED-C3A66FC4A9E5}" type="slidenum">
              <a:rPr lang="fr-FR" smtClean="0"/>
              <a:pPr algn="ctr"/>
              <a:t>‹N°›</a:t>
            </a:fld>
            <a:endParaRPr lang="fr-FR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41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AD262-5306-FF20-9C76-22A7AEB0ED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 anchorCtr="0">
            <a:normAutofit/>
          </a:bodyPr>
          <a:lstStyle/>
          <a:p>
            <a:r>
              <a:rPr lang="fr-FR" sz="3200" dirty="0"/>
              <a:t>Titre de la séquence pédagogique</a:t>
            </a:r>
            <a:br>
              <a:rPr lang="fr-FR" sz="3200" dirty="0"/>
            </a:br>
            <a:br>
              <a:rPr lang="fr-FR" sz="3200" dirty="0"/>
            </a:br>
            <a:r>
              <a:rPr lang="fr-FR" sz="1800" dirty="0"/>
              <a:t>Référentiel/Programme </a:t>
            </a:r>
            <a:br>
              <a:rPr lang="fr-FR" sz="3200" dirty="0"/>
            </a:br>
            <a:br>
              <a:rPr lang="fr-FR" sz="3200" dirty="0"/>
            </a:br>
            <a:endParaRPr lang="fr-FR" sz="32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04CDE5D-672E-BBA0-F7F8-CEA66A691E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9D97C7-1BE4-B981-D26D-B5AC0B35E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A3968F-3253-2CC4-9019-4635EAF93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2D322D-DD96-3906-E3F1-246337FAD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399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3EBB1-6FC4-D3B8-6E30-32EB14907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3E8D8-3962-B1CB-2374-9F47C6000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Démarche d’investigation, résolution d’un Problème ou de projet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FC3F5B-205E-4369-3B15-4CF4BAE2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EDC1A1-2769-6838-253D-C89D5B9E7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A80053-455D-1497-1546-A8B5EB20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10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DB2FC2E-0F0B-798C-1228-3E05AFC68F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661" y="1453642"/>
            <a:ext cx="6255940" cy="491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628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5250B-1847-6640-5ADB-45FE697A23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B6B36A-71BB-41EA-BB6C-A227A5769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Fiche élève d’activité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FB2244-65CD-D71A-ED6E-1C48AB69C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30411CF-E031-EFC5-2077-D3EE1095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9716CEA-9BCB-AA6C-EEE8-D88AA6EF7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B5E2395-8713-3B55-1FDC-7A1CC807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459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610460-9802-1FF4-1465-13D5B420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Ancrage dans la recherche en éducation</a:t>
            </a:r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6EE011F6-6D58-0174-BE26-E11DA72B84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5066" y="1828800"/>
            <a:ext cx="6617233" cy="3859626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27AA78-9CE8-0433-05BB-D78E64543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343343-5DF0-A8A0-F40F-493A0DC9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9A4E01-26D9-1C37-479C-E0BE4115E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12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CC3B922-E517-BDB8-9AE7-EC8D2BA18EC6}"/>
              </a:ext>
            </a:extLst>
          </p:cNvPr>
          <p:cNvSpPr txBox="1"/>
          <p:nvPr/>
        </p:nvSpPr>
        <p:spPr>
          <a:xfrm>
            <a:off x="7362299" y="1718108"/>
            <a:ext cx="451643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L’organisation de la séquence s’appuie sur les leviers identifiés par l’Education </a:t>
            </a:r>
            <a:r>
              <a:rPr lang="fr-FR" dirty="0" err="1"/>
              <a:t>Endowment</a:t>
            </a:r>
            <a:r>
              <a:rPr lang="fr-FR" dirty="0"/>
              <a:t> </a:t>
            </a:r>
            <a:r>
              <a:rPr lang="fr-FR" dirty="0" err="1"/>
              <a:t>Foundation</a:t>
            </a:r>
            <a:r>
              <a:rPr lang="fr-FR" dirty="0"/>
              <a:t> (EEF) comme les plus efficaces.</a:t>
            </a:r>
          </a:p>
          <a:p>
            <a:r>
              <a:rPr lang="fr-FR" dirty="0"/>
              <a:t>Trois leviers retenus :</a:t>
            </a:r>
          </a:p>
          <a:p>
            <a:r>
              <a:rPr lang="fr-FR" b="1" dirty="0"/>
              <a:t>Métacognition</a:t>
            </a:r>
            <a:r>
              <a:rPr lang="fr-FR" dirty="0"/>
              <a:t> : document de synthèse</a:t>
            </a:r>
          </a:p>
          <a:p>
            <a:r>
              <a:rPr lang="fr-FR" dirty="0"/>
              <a:t>individuel en fin de séquence</a:t>
            </a:r>
          </a:p>
          <a:p>
            <a:r>
              <a:rPr lang="fr-FR" b="1" dirty="0"/>
              <a:t>Tutorat par les pairs</a:t>
            </a:r>
            <a:r>
              <a:rPr lang="fr-FR" dirty="0"/>
              <a:t> : îlots de 5 élèves (chef de mission + 2 binômes) — chaque élève est à la fois apprenant et ressource</a:t>
            </a:r>
          </a:p>
          <a:p>
            <a:r>
              <a:rPr lang="fr-FR" b="1" dirty="0"/>
              <a:t>Rétroaction</a:t>
            </a:r>
            <a:r>
              <a:rPr lang="fr-FR" dirty="0"/>
              <a:t> : modelage Exemple/Application dans chaque cours</a:t>
            </a:r>
          </a:p>
          <a:p>
            <a:r>
              <a:rPr lang="fr-FR" dirty="0"/>
              <a:t>(exemple corrigé précède l’exercice) ; remédiation à l’aide de STACK/Moodle</a:t>
            </a:r>
          </a:p>
        </p:txBody>
      </p:sp>
    </p:spTree>
    <p:extLst>
      <p:ext uri="{BB962C8B-B14F-4D97-AF65-F5344CB8AC3E}">
        <p14:creationId xmlns:p14="http://schemas.microsoft.com/office/powerpoint/2010/main" val="1680990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B14DC-7CB0-1130-D967-257B4A537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E4C908-80C6-0E4B-6792-637F30B0A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259"/>
            <a:ext cx="10515600" cy="867327"/>
          </a:xfrm>
        </p:spPr>
        <p:txBody>
          <a:bodyPr>
            <a:normAutofit/>
          </a:bodyPr>
          <a:lstStyle/>
          <a:p>
            <a:r>
              <a:rPr lang="fr-FR" dirty="0"/>
              <a:t>Coups de pouce – différentiation - Restitution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1E46B9-18B0-66C0-3954-78B6B996C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6438D7-C8B3-EFA7-776A-C6423B64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FB4CB7-6E38-3027-05BD-0F5BAAF8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789F734-00FD-0AB6-0163-85E695C2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702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E4E62-96D5-EC3D-587E-614A64059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35788B-A658-8AE2-7139-2E31B4213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259"/>
            <a:ext cx="10515600" cy="867327"/>
          </a:xfrm>
        </p:spPr>
        <p:txBody>
          <a:bodyPr>
            <a:normAutofit/>
          </a:bodyPr>
          <a:lstStyle/>
          <a:p>
            <a:r>
              <a:rPr lang="fr-FR" dirty="0"/>
              <a:t>images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5E24A56-DC45-EED9-F871-77BF8DA8D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1F651F-E311-D723-B2F6-BD14715BD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16E0584-9F83-0DFD-B7A9-FABC8F84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14</a:t>
            </a:fld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3BA09E2-421F-1B26-FDAE-05FC7B4DC5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157" y="1892557"/>
            <a:ext cx="7995114" cy="344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3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5E68E-45C6-AF15-31B8-E0282E0B6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36D2DB-CB56-9075-C6F5-FCB6C6B53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Description du système et pertinence avec la séquence pédagogique demandée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236838-D54B-9D6A-B5C1-27DBC3936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931D358-A7DB-4C5F-967D-9B760769C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130F444-622F-CE32-13CE-DB6ECAD06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94A0FA8-5AEE-8FBC-FD03-31F00B17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80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98FEB0-3F97-615E-A3BA-3AB679A26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Positionnement dans la progression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11739A-7337-1138-7C78-399403F80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13F596E-FA97-D84E-8918-B0330380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24413BF-65F2-2199-05AF-3871403BA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0C25FF-29FA-4A7B-7E0C-2A3BAF67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58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46DE7-E680-AE46-71F5-F99610A0E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99F68-397B-6FE9-6F82-CD2B45863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Compétences générales, développées et connaissances associées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0967AB-F4CE-AAB6-6680-64F1AC7D5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B99B66-DD76-C057-1C65-583688EBB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25AB4F-B0D6-FC87-8B9E-B02979B81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C63E5A5-804D-CF2A-BF99-2B5775343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908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0530E-A5FD-6B56-816A-E3EE93EE2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83B1FC-5328-3022-4BBC-990AB6A4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Prérequis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7F3D1B-8AB9-4036-1BF0-0F1AE5AFB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4097867" cy="480536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ADF34C3-A0C8-FA13-D0AE-1C9655AF0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DE1E3E5-9853-5ED3-E624-7FC0A107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8DB11F9-A7B6-735B-F9E9-F1D7CF4F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5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01E77C4-BD40-6280-8779-90F20F1C3FFA}"/>
              </a:ext>
            </a:extLst>
          </p:cNvPr>
          <p:cNvSpPr txBox="1"/>
          <p:nvPr/>
        </p:nvSpPr>
        <p:spPr>
          <a:xfrm>
            <a:off x="5257800" y="1486077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Avant l’activation, un quiz de quinze minutes permet de s’assurer que les prérequis nécessaires à la séquence sont acquis. L’outil retenu est </a:t>
            </a:r>
            <a:r>
              <a:rPr lang="fr-FR" dirty="0" err="1"/>
              <a:t>Wooclap</a:t>
            </a:r>
            <a:r>
              <a:rPr lang="fr-FR" dirty="0"/>
              <a:t> : les élèves se</a:t>
            </a:r>
          </a:p>
          <a:p>
            <a:r>
              <a:rPr lang="fr-FR" dirty="0"/>
              <a:t>connectent depuis leur smartphone via un code affiché, sans créer de compte. Cet outil, développé par une entreprise belge et hébergé sur des serveurs européens, est conforme au RGPD.</a:t>
            </a:r>
          </a:p>
        </p:txBody>
      </p:sp>
    </p:spTree>
    <p:extLst>
      <p:ext uri="{BB962C8B-B14F-4D97-AF65-F5344CB8AC3E}">
        <p14:creationId xmlns:p14="http://schemas.microsoft.com/office/powerpoint/2010/main" val="2960255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AFED-BEE1-4B76-E559-A9B5BCB8A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046B26-AC2A-CAEB-D577-C80480CFF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Organisation de la séquence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E91EB3D-E3F8-2ADD-9F31-E880A8545A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06140"/>
            <a:ext cx="8353936" cy="3845719"/>
          </a:xfrm>
          <a:prstGeom prst="rect">
            <a:avLst/>
          </a:prstGeom>
        </p:spPr>
      </p:pic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708D14F-6330-0120-2886-6E80D6BAB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210F82B-B4BC-F947-CC1C-2FAC262CD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/>
              <a:t>Xavier Louis — N°candidat : 2245162380 — Agrégation Interne SII 2026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3FA6BE4-D810-6F05-6B99-77C035C7C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921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E2688-9BB1-9497-6410-8DBBB2512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952CEE-701C-231F-53CC-2195E4AA0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Organisation de la séquence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AD57D04-CB58-D272-88A6-34AA1B3D58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06140"/>
            <a:ext cx="8353936" cy="3845719"/>
          </a:xfrm>
          <a:prstGeom prst="rect">
            <a:avLst/>
          </a:prstGeom>
        </p:spPr>
      </p:pic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75FB2F-C04F-CCE6-7B9B-E34F72F4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E9ED11C-2C3C-1A70-2DBC-9A67A13C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/>
              <a:t>Xavier Louis — N°candidat : 2245162380 — Agrégation Interne SII 2026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B4E3429-2FBC-8024-192C-F1B2B423E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047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2013E-4993-B2A3-9E49-C8F28E4F6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83130C-0B04-4FA1-86C6-F86862EAA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Organisation matériel/logiciel et durée de la séquence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059374BC-1AAF-EF20-7E3B-40CBD5064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451394"/>
              </p:ext>
            </p:extLst>
          </p:nvPr>
        </p:nvGraphicFramePr>
        <p:xfrm>
          <a:off x="838200" y="1400175"/>
          <a:ext cx="10515600" cy="43484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632200">
                  <a:extLst>
                    <a:ext uri="{9D8B030D-6E8A-4147-A177-3AD203B41FA5}">
                      <a16:colId xmlns:a16="http://schemas.microsoft.com/office/drawing/2014/main" val="326465970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9962408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452904787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6164817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Durée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Effectif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Contenu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352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Vérification des prérequis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CE (30)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Quiz </a:t>
                      </a:r>
                      <a:r>
                        <a:rPr lang="fr-FR" dirty="0" err="1"/>
                        <a:t>Wooclap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753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Activation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CE(30)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Accroche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947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Cours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h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CE(30)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75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TP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27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302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Cours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h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CE(30)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240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TP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626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208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TP 3 + Restitution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Restitution diaporama, synthèse différentiation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89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Évaluation sommative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136471"/>
                  </a:ext>
                </a:extLst>
              </a:tr>
            </a:tbl>
          </a:graphicData>
        </a:graphic>
      </p:graphicFrame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6613356-6DD3-6E91-1C03-1FFD8E285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03/04/2026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FF5B4E6-9723-2F4D-3C2B-BD97BC2CC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6356350"/>
            <a:ext cx="5029200" cy="365125"/>
          </a:xfrm>
        </p:spPr>
        <p:txBody>
          <a:bodyPr/>
          <a:lstStyle/>
          <a:p>
            <a:r>
              <a:rPr lang="fr-FR" dirty="0"/>
              <a:t>Xavier Louis — </a:t>
            </a:r>
            <a:r>
              <a:rPr lang="fr-FR" dirty="0" err="1"/>
              <a:t>N°candidat</a:t>
            </a:r>
            <a:r>
              <a:rPr lang="fr-FR" dirty="0"/>
              <a:t> : 2245162380 — Agrégation Interne SII 2026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76A2DB-6A24-C328-EA97-E2F3EA2D1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352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44A47D-45BA-DD8A-DC13-BD00B8556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Démarche d’investigation, résolution d’un Problème ou de projet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0021D6-AC36-A97D-C529-AE3E4E49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03/04/2026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E749B4-1DEA-4FCC-D2F9-419770AC1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Xavier Louis — N°candidat : 2245162380 — Agrégation Interne SII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AE046A-7BEF-ADD2-2D40-DA7FC2C51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90F6B-AE5D-4ECE-B7ED-C3A66FC4A9E5}" type="slidenum">
              <a:rPr lang="fr-FR" smtClean="0"/>
              <a:t>9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5A587FA-C6CD-D0B6-A45C-D43BF2B443AF}"/>
              </a:ext>
            </a:extLst>
          </p:cNvPr>
          <p:cNvSpPr txBox="1"/>
          <p:nvPr/>
        </p:nvSpPr>
        <p:spPr>
          <a:xfrm>
            <a:off x="5105399" y="1608372"/>
            <a:ext cx="54779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dirty="0"/>
              <a:t>Poser le problème (15 min)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Formuler des hypothèses (10 min)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Vérifier — construction Simulink (50 min)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Recueillir et analyser — données réelles, variation 𝛼, Erreur </a:t>
            </a:r>
            <a:r>
              <a:rPr lang="fr-FR" dirty="0" err="1"/>
              <a:t>Quadratrique</a:t>
            </a:r>
            <a:r>
              <a:rPr lang="fr-FR" dirty="0"/>
              <a:t> Moyenne (55 min)</a:t>
            </a:r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Conclure (20 min)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E29E8E4E-3C57-51BD-C545-B698F6D85C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38200" y="2241629"/>
            <a:ext cx="3894138" cy="3093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15011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580</Words>
  <Application>Microsoft Office PowerPoint</Application>
  <PresentationFormat>Grand écran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Aptos</vt:lpstr>
      <vt:lpstr>Arial</vt:lpstr>
      <vt:lpstr>Calibri</vt:lpstr>
      <vt:lpstr>Thème Office</vt:lpstr>
      <vt:lpstr>Titre de la séquence pédagogique  Référentiel/Programme   </vt:lpstr>
      <vt:lpstr>Description du système et pertinence avec la séquence pédagogique demandée</vt:lpstr>
      <vt:lpstr>Positionnement dans la progression pédagogique</vt:lpstr>
      <vt:lpstr>Compétences générales, développées et connaissances associées</vt:lpstr>
      <vt:lpstr>Prérequis</vt:lpstr>
      <vt:lpstr>Organisation de la séquence</vt:lpstr>
      <vt:lpstr>Organisation de la séquence</vt:lpstr>
      <vt:lpstr>Organisation matériel/logiciel et durée de la séquence</vt:lpstr>
      <vt:lpstr>Démarche d’investigation, résolution d’un Problème ou de projet</vt:lpstr>
      <vt:lpstr>Démarche d’investigation, résolution d’un Problème ou de projet</vt:lpstr>
      <vt:lpstr>Fiche élève d’activité</vt:lpstr>
      <vt:lpstr>Ancrage dans la recherche en éducation</vt:lpstr>
      <vt:lpstr>Coups de pouce – différentiation - Restitution</vt:lpstr>
      <vt:lpstr>images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LOUIS XAVIER</dc:creator>
  <cp:lastModifiedBy>LOUIS XAVIER</cp:lastModifiedBy>
  <cp:revision>5</cp:revision>
  <dcterms:created xsi:type="dcterms:W3CDTF">2026-04-02T15:17:09Z</dcterms:created>
  <dcterms:modified xsi:type="dcterms:W3CDTF">2026-04-02T20:06:48Z</dcterms:modified>
</cp:coreProperties>
</file>